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4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27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2" r:id="rId61"/>
    <p:sldId id="323" r:id="rId62"/>
    <p:sldId id="324" r:id="rId6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F73"/>
    <a:srgbClr val="007452"/>
    <a:srgbClr val="658D1B"/>
    <a:srgbClr val="6C1035"/>
    <a:srgbClr val="01B4E3"/>
    <a:srgbClr val="2CB6C0"/>
    <a:srgbClr val="843380"/>
    <a:srgbClr val="00833C"/>
    <a:srgbClr val="69BE28"/>
    <a:srgbClr val="75B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DDAD5-9BDD-C370-B910-F5C9B5EA868B}" v="1" dt="2022-05-10T02:11:16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/>
    <p:restoredTop sz="94658"/>
  </p:normalViewPr>
  <p:slideViewPr>
    <p:cSldViewPr snapToGrid="0" snapToObjects="1">
      <p:cViewPr varScale="1">
        <p:scale>
          <a:sx n="55" d="100"/>
          <a:sy n="55" d="100"/>
        </p:scale>
        <p:origin x="52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hong XH21 Wu" userId="S::wuxh21@lenovo.com::df0a0d21-9828-44bb-a878-110e911d22df" providerId="AD" clId="Web-{9C3DDAD5-9BDD-C370-B910-F5C9B5EA868B}"/>
    <pc:docChg chg="modSld">
      <pc:chgData name="Xinhong XH21 Wu" userId="S::wuxh21@lenovo.com::df0a0d21-9828-44bb-a878-110e911d22df" providerId="AD" clId="Web-{9C3DDAD5-9BDD-C370-B910-F5C9B5EA868B}" dt="2022-05-10T02:11:16.173" v="0"/>
      <pc:docMkLst>
        <pc:docMk/>
      </pc:docMkLst>
      <pc:sldChg chg="addSp">
        <pc:chgData name="Xinhong XH21 Wu" userId="S::wuxh21@lenovo.com::df0a0d21-9828-44bb-a878-110e911d22df" providerId="AD" clId="Web-{9C3DDAD5-9BDD-C370-B910-F5C9B5EA868B}" dt="2022-05-10T02:11:16.173" v="0"/>
        <pc:sldMkLst>
          <pc:docMk/>
          <pc:sldMk cId="0" sldId="263"/>
        </pc:sldMkLst>
        <pc:spChg chg="add">
          <ac:chgData name="Xinhong XH21 Wu" userId="S::wuxh21@lenovo.com::df0a0d21-9828-44bb-a878-110e911d22df" providerId="AD" clId="Web-{9C3DDAD5-9BDD-C370-B910-F5C9B5EA868B}" dt="2022-05-10T02:11:16.173" v="0"/>
          <ac:spMkLst>
            <pc:docMk/>
            <pc:sldMk cId="0" sldId="263"/>
            <ac:spMk id="5" creationId="{7992F426-D257-49D8-63F6-453314BD666F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GIF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GIF"/><Relationship Id="rId7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GIF"/><Relationship Id="rId7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- F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osquito 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34" y="-7434"/>
            <a:ext cx="9162288" cy="512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6B1F73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4131398"/>
            <a:ext cx="1221339" cy="68167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85392" y="4654044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rgbClr val="0066A1"/>
                </a:solidFill>
                <a:latin typeface="Calibri" panose="020F0502020204030204" charset="0"/>
                <a:cs typeface="Calibri" panose="020F0502020204030204" charset="0"/>
              </a:rPr>
              <a:t>ieee.org</a:t>
            </a:r>
            <a:endParaRPr lang="en-US" sz="1100" b="1" dirty="0">
              <a:solidFill>
                <a:srgbClr val="0066A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52552"/>
            <a:ext cx="1828800" cy="1828800"/>
          </a:xfrm>
          <a:prstGeom prst="rect">
            <a:avLst/>
          </a:prstGeom>
        </p:spPr>
      </p:pic>
      <p:pic>
        <p:nvPicPr>
          <p:cNvPr id="9" name="Picture 8" descr="A group of people sitting in a room&#10;&#10;Description automatically generated with medium confidenc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827557" y="652552"/>
            <a:ext cx="1828800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55114" y="652552"/>
            <a:ext cx="1828800" cy="1828800"/>
          </a:xfrm>
          <a:prstGeom prst="rect">
            <a:avLst/>
          </a:prstGeom>
        </p:spPr>
      </p:pic>
      <p:pic>
        <p:nvPicPr>
          <p:cNvPr id="17" name="Picture 16" descr="A close-up of a ring&#10;&#10;Description automatically generated with medium confidence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482671" y="652552"/>
            <a:ext cx="1828800" cy="18288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310229" y="652552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7434" y="4638232"/>
            <a:ext cx="9162288" cy="5127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44601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69219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28102"/>
            <a:ext cx="3886200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361923"/>
            <a:ext cx="3886200" cy="285169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128101"/>
            <a:ext cx="3886200" cy="208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375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6" y="1369219"/>
            <a:ext cx="4725775" cy="2844404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1613"/>
            <a:ext cx="3886200" cy="6220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886700" cy="1604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75888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733015"/>
            <a:ext cx="7886700" cy="497168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6B1F73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3004794"/>
            <a:ext cx="3886200" cy="120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1556426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3004793"/>
            <a:ext cx="388620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970872" cy="2165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35051"/>
            <a:ext cx="4970872" cy="67857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6B1F73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3" y="1369219"/>
            <a:ext cx="2802707" cy="2844404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mosquito 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52552"/>
            <a:ext cx="1828800" cy="1828800"/>
          </a:xfrm>
          <a:blipFill>
            <a:blip r:embed="rId3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652552"/>
            <a:ext cx="1828800" cy="18288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652552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2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652552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652552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6B1F73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4131398"/>
            <a:ext cx="1221339" cy="681678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85392" y="4654044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rgbClr val="0066A1"/>
                </a:solidFill>
                <a:latin typeface="Calibri" panose="020F0502020204030204" charset="0"/>
                <a:cs typeface="Calibri" panose="020F0502020204030204" charset="0"/>
              </a:rPr>
              <a:t>ieee.org</a:t>
            </a:r>
            <a:endParaRPr lang="en-US" sz="1100" b="1" dirty="0">
              <a:solidFill>
                <a:srgbClr val="0066A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7434" y="-7434"/>
            <a:ext cx="9162288" cy="5127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rot="10800000">
            <a:off x="-7434" y="4638232"/>
            <a:ext cx="9162288" cy="5127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 - F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electron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4854" cy="514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34" y="-7434"/>
            <a:ext cx="9162288" cy="5127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7434" y="4638232"/>
            <a:ext cx="9162288" cy="512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2447123"/>
            <a:ext cx="7886700" cy="620819"/>
          </a:xfrm>
        </p:spPr>
        <p:txBody>
          <a:bodyPr anchor="b">
            <a:normAutofit/>
          </a:bodyPr>
          <a:lstStyle>
            <a:lvl1pPr>
              <a:defRPr sz="3300" i="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088183"/>
            <a:ext cx="7886700" cy="504338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94" y="4502874"/>
            <a:ext cx="851311" cy="2485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6772123" y="891468"/>
            <a:ext cx="1151164" cy="1151164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7966177" y="454131"/>
            <a:ext cx="749808" cy="749808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7572952" y="2174020"/>
            <a:ext cx="1724396" cy="172439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TextBox 25"/>
          <p:cNvSpPr txBox="1"/>
          <p:nvPr userDrawn="1"/>
        </p:nvSpPr>
        <p:spPr>
          <a:xfrm>
            <a:off x="617449" y="4654043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rgbClr val="0066A1"/>
                </a:solidFill>
                <a:latin typeface="Calibri" panose="020F0502020204030204" charset="0"/>
                <a:cs typeface="Calibri" panose="020F0502020204030204" charset="0"/>
              </a:rPr>
              <a:t>ieee.org</a:t>
            </a:r>
            <a:endParaRPr lang="en-US" sz="1100" b="1" dirty="0">
              <a:solidFill>
                <a:srgbClr val="0066A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>
          <a:xfrm>
            <a:off x="-476314" y="-461844"/>
            <a:ext cx="2706624" cy="2706624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electron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4854" cy="5143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34" y="-7434"/>
            <a:ext cx="9162288" cy="5127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7434" y="4638232"/>
            <a:ext cx="9162288" cy="512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2447123"/>
            <a:ext cx="7886700" cy="620819"/>
          </a:xfrm>
        </p:spPr>
        <p:txBody>
          <a:bodyPr anchor="b">
            <a:normAutofit/>
          </a:bodyPr>
          <a:lstStyle>
            <a:lvl1pPr>
              <a:defRPr sz="3300" i="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088183"/>
            <a:ext cx="7886700" cy="504338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94" y="4502874"/>
            <a:ext cx="851311" cy="248583"/>
          </a:xfrm>
          <a:prstGeom prst="rect">
            <a:avLst/>
          </a:prstGeom>
        </p:spPr>
      </p:pic>
      <p:sp>
        <p:nvSpPr>
          <p:cNvPr id="20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6772182" y="891468"/>
            <a:ext cx="1151163" cy="11511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defRPr sz="16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8" hasCustomPrompt="1"/>
          </p:nvPr>
        </p:nvSpPr>
        <p:spPr>
          <a:xfrm>
            <a:off x="7966191" y="454131"/>
            <a:ext cx="753517" cy="75351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defRPr sz="9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IMAGE </a:t>
            </a:r>
          </a:p>
        </p:txBody>
      </p:sp>
      <p:sp>
        <p:nvSpPr>
          <p:cNvPr id="22" name="Picture Placeholder 49"/>
          <p:cNvSpPr>
            <a:spLocks noGrp="1"/>
          </p:cNvSpPr>
          <p:nvPr>
            <p:ph type="pic" sz="quarter" idx="19" hasCustomPrompt="1"/>
          </p:nvPr>
        </p:nvSpPr>
        <p:spPr>
          <a:xfrm>
            <a:off x="7572952" y="2177462"/>
            <a:ext cx="1720954" cy="172095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905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defRPr sz="24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7449" y="4654043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rgbClr val="0066A1"/>
                </a:solidFill>
                <a:latin typeface="Calibri" panose="020F0502020204030204" charset="0"/>
                <a:cs typeface="Calibri" panose="020F0502020204030204" charset="0"/>
              </a:rPr>
              <a:t>ieee.org</a:t>
            </a:r>
            <a:endParaRPr lang="en-US" sz="1100" b="1" dirty="0">
              <a:solidFill>
                <a:srgbClr val="0066A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-476351" y="-445272"/>
            <a:ext cx="2709874" cy="270987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1905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osquito 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2447123"/>
            <a:ext cx="7886700" cy="620819"/>
          </a:xfrm>
        </p:spPr>
        <p:txBody>
          <a:bodyPr anchor="b">
            <a:normAutofit/>
          </a:bodyPr>
          <a:lstStyle>
            <a:lvl1pPr>
              <a:defRPr sz="33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088183"/>
            <a:ext cx="7886700" cy="504338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94" y="4502874"/>
            <a:ext cx="851311" cy="24858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17449" y="4654043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rgbClr val="0066A1"/>
                </a:solidFill>
                <a:latin typeface="Calibri" panose="020F0502020204030204" charset="0"/>
                <a:cs typeface="Calibri" panose="020F0502020204030204" charset="0"/>
              </a:rPr>
              <a:t>ieee.org</a:t>
            </a:r>
            <a:endParaRPr lang="en-US" sz="1100" b="1" dirty="0">
              <a:solidFill>
                <a:srgbClr val="0066A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434" y="-7434"/>
            <a:ext cx="9162288" cy="5127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-7434" y="4638232"/>
            <a:ext cx="9162288" cy="5127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electron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4854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34" y="-7434"/>
            <a:ext cx="9162288" cy="512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7434" y="4638232"/>
            <a:ext cx="9162288" cy="512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2447123"/>
            <a:ext cx="7886700" cy="620819"/>
          </a:xfrm>
        </p:spPr>
        <p:txBody>
          <a:bodyPr anchor="b">
            <a:normAutofit/>
          </a:bodyPr>
          <a:lstStyle>
            <a:lvl1pPr>
              <a:defRPr sz="33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088183"/>
            <a:ext cx="7886700" cy="504338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94" y="4502874"/>
            <a:ext cx="851311" cy="24858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617449" y="4654043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rgbClr val="0066A1"/>
                </a:solidFill>
                <a:latin typeface="Calibri" panose="020F0502020204030204" charset="0"/>
                <a:cs typeface="Calibri" panose="020F0502020204030204" charset="0"/>
              </a:rPr>
              <a:t>ieee.org</a:t>
            </a:r>
            <a:endParaRPr lang="en-US" sz="1100" b="1" dirty="0">
              <a:solidFill>
                <a:srgbClr val="0066A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7886700" cy="2957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284456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282290" y="4654044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94" y="4502874"/>
            <a:ext cx="851311" cy="248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-7434" y="-7434"/>
            <a:ext cx="9162288" cy="5127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10800000">
            <a:off x="-7434" y="4638232"/>
            <a:ext cx="9162288" cy="5127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6B1F73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panose="02070309020205020404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eeexplore.ieee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eee.org/citations" TargetMode="Externa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ieee.org/conferences" TargetMode="External"/><Relationship Id="rId5" Type="http://schemas.openxmlformats.org/officeDocument/2006/relationships/image" Target="../media/image110.png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ation-recommender.ieee.org/hom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n.ieee.org/china_student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iel@igroup.com.cn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25619" y="2745145"/>
            <a:ext cx="3189131" cy="52298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学术达人养成记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5619" y="3302994"/>
            <a:ext cx="5314950" cy="469482"/>
          </a:xfrm>
        </p:spPr>
        <p:txBody>
          <a:bodyPr/>
          <a:lstStyle/>
          <a:p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精确获取科技文献 高效发表学术论文</a:t>
            </a:r>
            <a:endParaRPr lang="en-US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</a:t>
            </a:fld>
            <a:endParaRPr lang="en-US" dirty="0">
              <a:solidFill>
                <a:srgbClr val="6B1F73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333" y="4065454"/>
            <a:ext cx="1710322" cy="6875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10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889" y="308828"/>
            <a:ext cx="293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en-US" altLang="zh-CN" sz="2800" b="1" dirty="0" err="1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Xplore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</a:p>
        </p:txBody>
      </p:sp>
      <p:sp>
        <p:nvSpPr>
          <p:cNvPr id="5" name="矩形 4"/>
          <p:cNvSpPr/>
          <p:nvPr/>
        </p:nvSpPr>
        <p:spPr>
          <a:xfrm>
            <a:off x="3184563" y="412873"/>
            <a:ext cx="119697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自动认证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占位符 4"/>
          <p:cNvSpPr txBox="1">
            <a:spLocks noChangeArrowheads="1"/>
          </p:cNvSpPr>
          <p:nvPr/>
        </p:nvSpPr>
        <p:spPr>
          <a:xfrm>
            <a:off x="2637948" y="4502360"/>
            <a:ext cx="401843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1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URL: </a:t>
            </a:r>
            <a:r>
              <a:rPr lang="en-US" altLang="zh-CN" sz="1800" b="1" i="1" u="sng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https://ieeexplore.ieee.org</a:t>
            </a:r>
            <a:endParaRPr lang="en-US" altLang="zh-CN" sz="1800" b="1" i="1" u="sng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15155"/>
          <a:stretch>
            <a:fillRect/>
          </a:stretch>
        </p:blipFill>
        <p:spPr>
          <a:xfrm>
            <a:off x="279296" y="1462360"/>
            <a:ext cx="5005428" cy="17218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2127" y="979235"/>
            <a:ext cx="5783894" cy="33670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Xplore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全文数据库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190+ IEEE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期刊和杂志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1800+ IEEE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会议录（每年）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8000+ IEEE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标准文档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VDE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Bell Labs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技术期刊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AGU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URSI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(OA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TUP, CSEE, CPSS, CES, CMP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SAIEE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IEEE-Wiley, Wiley Telecom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Artech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House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River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电子图书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Now Publishers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综述文集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期刊、会议、标准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在线技术课程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232127" y="1253980"/>
            <a:ext cx="3104568" cy="1298547"/>
          </a:xfrm>
          <a:prstGeom prst="roundRect">
            <a:avLst>
              <a:gd name="adj" fmla="val 4843"/>
            </a:avLst>
          </a:prstGeom>
          <a:noFill/>
          <a:ln w="38100" algn="ctr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Verdana" panose="020B0604030504040204" pitchFamily="34" charset="0"/>
            </a:endParaRPr>
          </a:p>
        </p:txBody>
      </p:sp>
      <p:sp>
        <p:nvSpPr>
          <p:cNvPr id="10" name="右箭头 9"/>
          <p:cNvSpPr>
            <a:spLocks noChangeArrowheads="1"/>
          </p:cNvSpPr>
          <p:nvPr/>
        </p:nvSpPr>
        <p:spPr bwMode="auto">
          <a:xfrm>
            <a:off x="3425607" y="1731329"/>
            <a:ext cx="568633" cy="34384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algn="ctr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4040903" y="1641642"/>
            <a:ext cx="17809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Electronic Library (IEL) 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12" name="矩形 11"/>
          <p:cNvSpPr/>
          <p:nvPr/>
        </p:nvSpPr>
        <p:spPr>
          <a:xfrm>
            <a:off x="232127" y="1234552"/>
            <a:ext cx="5981931" cy="134190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190+ IEEE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期刊和杂志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1800+ IEEE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会议录（每年）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4400+ IEEE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标准文档（草案除外）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IET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VDE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会议录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 Labs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技术期刊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r="46173" b="543"/>
          <a:stretch>
            <a:fillRect/>
          </a:stretch>
        </p:blipFill>
        <p:spPr>
          <a:xfrm>
            <a:off x="6260721" y="484463"/>
            <a:ext cx="2680360" cy="21482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19865" y="2745829"/>
            <a:ext cx="23845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Firefox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Microsoft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Internet Explorer 11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12090" y="2964584"/>
            <a:ext cx="20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345366" y="3183339"/>
            <a:ext cx="20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497791" y="3382131"/>
            <a:ext cx="20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364465" y="3600886"/>
            <a:ext cx="20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084415" y="3785552"/>
            <a:ext cx="20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29140" y="4007713"/>
            <a:ext cx="20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11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90" y="361582"/>
            <a:ext cx="180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Recap</a:t>
            </a:r>
            <a:r>
              <a:rPr lang="zh-CN" altLang="en-US" sz="3600" b="1" dirty="0">
                <a:solidFill>
                  <a:srgbClr val="6B1F7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sz="3600" b="1" dirty="0">
              <a:solidFill>
                <a:srgbClr val="6B1F73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24" y="1093593"/>
            <a:ext cx="6660551" cy="34747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872" y="1758960"/>
            <a:ext cx="6173895" cy="702566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高效检索科研文献及热点追踪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12</a:t>
            </a:fld>
            <a:endParaRPr lang="en-US" dirty="0">
              <a:solidFill>
                <a:srgbClr val="6B1F7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13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8628" y="254000"/>
            <a:ext cx="3689772" cy="569226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一框式检索核心技术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9115" b="1"/>
          <a:stretch>
            <a:fillRect/>
          </a:stretch>
        </p:blipFill>
        <p:spPr>
          <a:xfrm>
            <a:off x="1222460" y="823226"/>
            <a:ext cx="6567487" cy="2428770"/>
          </a:xfrm>
          <a:prstGeom prst="rect">
            <a:avLst/>
          </a:prstGeom>
        </p:spPr>
      </p:pic>
      <p:sp>
        <p:nvSpPr>
          <p:cNvPr id="5" name="Rectangle 9"/>
          <p:cNvSpPr txBox="1">
            <a:spLocks noChangeArrowheads="1"/>
          </p:cNvSpPr>
          <p:nvPr/>
        </p:nvSpPr>
        <p:spPr bwMode="auto">
          <a:xfrm>
            <a:off x="985332" y="2718052"/>
            <a:ext cx="7320951" cy="22098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6B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sz="20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ctr">
              <a:defRPr/>
            </a:pPr>
            <a:r>
              <a:rPr lang="zh-CN" altLang="en-US" sz="1800" dirty="0">
                <a:solidFill>
                  <a:schemeClr val="tx1"/>
                </a:solidFill>
              </a:rPr>
              <a:t>一框式检索</a:t>
            </a:r>
            <a:r>
              <a:rPr lang="en-US" altLang="zh-CN" sz="1800" dirty="0">
                <a:solidFill>
                  <a:schemeClr val="tx1"/>
                </a:solidFill>
              </a:rPr>
              <a:t>(Global Search)</a:t>
            </a:r>
          </a:p>
          <a:p>
            <a:pPr>
              <a:defRPr/>
            </a:pPr>
            <a:r>
              <a:rPr lang="en-US" altLang="zh-CN" sz="1400" b="0" dirty="0">
                <a:solidFill>
                  <a:schemeClr val="tx1"/>
                </a:solidFill>
              </a:rPr>
              <a:t>1. </a:t>
            </a:r>
            <a:r>
              <a:rPr lang="zh-CN" altLang="en-US" sz="1400" b="0" dirty="0">
                <a:solidFill>
                  <a:schemeClr val="tx1"/>
                </a:solidFill>
              </a:rPr>
              <a:t>默认检索内容：</a:t>
            </a:r>
            <a:r>
              <a:rPr lang="en-US" altLang="zh-CN" sz="1400" b="0" dirty="0">
                <a:solidFill>
                  <a:schemeClr val="tx1"/>
                </a:solidFill>
              </a:rPr>
              <a:t>metadata only</a:t>
            </a:r>
          </a:p>
          <a:p>
            <a:pPr>
              <a:defRPr/>
            </a:pPr>
            <a:r>
              <a:rPr lang="en-US" altLang="zh-CN" sz="1400" b="0" dirty="0">
                <a:solidFill>
                  <a:schemeClr val="tx1"/>
                </a:solidFill>
              </a:rPr>
              <a:t>2. </a:t>
            </a:r>
            <a:r>
              <a:rPr lang="zh-CN" altLang="en-US" sz="1400" b="0" dirty="0">
                <a:solidFill>
                  <a:schemeClr val="tx1"/>
                </a:solidFill>
              </a:rPr>
              <a:t>检索词之间的默认关系：</a:t>
            </a:r>
            <a:r>
              <a:rPr lang="en-US" altLang="zh-CN" sz="1400" b="0" dirty="0">
                <a:solidFill>
                  <a:schemeClr val="tx1"/>
                </a:solidFill>
              </a:rPr>
              <a:t>AND     </a:t>
            </a:r>
            <a:r>
              <a:rPr lang="zh-CN" altLang="en-US" sz="1400" b="0" dirty="0">
                <a:solidFill>
                  <a:schemeClr val="tx1"/>
                </a:solidFill>
              </a:rPr>
              <a:t>如</a:t>
            </a:r>
            <a:r>
              <a:rPr lang="en-US" altLang="zh-CN" sz="1400" b="0" dirty="0">
                <a:solidFill>
                  <a:schemeClr val="tx1"/>
                </a:solidFill>
              </a:rPr>
              <a:t> artificial intelligence= artificial </a:t>
            </a:r>
            <a:r>
              <a:rPr lang="en-US" altLang="zh-CN" sz="1400" b="0" u="sng" dirty="0">
                <a:solidFill>
                  <a:schemeClr val="tx1"/>
                </a:solidFill>
              </a:rPr>
              <a:t>AND</a:t>
            </a:r>
            <a:r>
              <a:rPr lang="en-US" altLang="zh-CN" sz="1400" b="0" dirty="0">
                <a:solidFill>
                  <a:schemeClr val="tx1"/>
                </a:solidFill>
              </a:rPr>
              <a:t> intelligence </a:t>
            </a:r>
          </a:p>
          <a:p>
            <a:pPr>
              <a:defRPr/>
            </a:pPr>
            <a:r>
              <a:rPr lang="en-US" altLang="zh-CN" sz="1400" b="0" dirty="0">
                <a:solidFill>
                  <a:schemeClr val="tx1"/>
                </a:solidFill>
              </a:rPr>
              <a:t>3. </a:t>
            </a:r>
            <a:r>
              <a:rPr lang="zh-CN" altLang="en-US" sz="1400" b="0" dirty="0">
                <a:solidFill>
                  <a:schemeClr val="tx1"/>
                </a:solidFill>
              </a:rPr>
              <a:t>支持命令检索：</a:t>
            </a:r>
            <a:r>
              <a:rPr lang="en-US" altLang="zh-CN" sz="1400" b="0" dirty="0">
                <a:solidFill>
                  <a:schemeClr val="tx1"/>
                </a:solidFill>
              </a:rPr>
              <a:t>    </a:t>
            </a:r>
            <a:r>
              <a:rPr lang="zh-CN" altLang="en-US" sz="1400" b="0" dirty="0">
                <a:solidFill>
                  <a:schemeClr val="tx1"/>
                </a:solidFill>
              </a:rPr>
              <a:t>如</a:t>
            </a:r>
            <a:r>
              <a:rPr lang="en-US" altLang="zh-CN" sz="1400" b="0" dirty="0">
                <a:solidFill>
                  <a:schemeClr val="tx1"/>
                </a:solidFill>
              </a:rPr>
              <a:t>"Abstract": artificial AND "Publication Title": intelligence</a:t>
            </a:r>
          </a:p>
          <a:p>
            <a:pPr>
              <a:defRPr/>
            </a:pPr>
            <a:r>
              <a:rPr lang="en-US" altLang="zh-CN" sz="1400" b="0" dirty="0">
                <a:solidFill>
                  <a:schemeClr val="tx1"/>
                </a:solidFill>
              </a:rPr>
              <a:t>4. </a:t>
            </a:r>
            <a:r>
              <a:rPr lang="zh-CN" altLang="en-US" sz="1400" b="0" dirty="0">
                <a:solidFill>
                  <a:schemeClr val="tx1"/>
                </a:solidFill>
              </a:rPr>
              <a:t>自动获取词根：名词单复数</a:t>
            </a:r>
            <a:r>
              <a:rPr lang="en-US" altLang="zh-CN" sz="1400" b="0" dirty="0">
                <a:solidFill>
                  <a:schemeClr val="tx1"/>
                </a:solidFill>
              </a:rPr>
              <a:t>, </a:t>
            </a:r>
            <a:r>
              <a:rPr lang="zh-CN" altLang="en-US" sz="1400" b="0" dirty="0">
                <a:solidFill>
                  <a:schemeClr val="tx1"/>
                </a:solidFill>
              </a:rPr>
              <a:t>动词时态变换</a:t>
            </a:r>
            <a:r>
              <a:rPr lang="en-US" altLang="zh-CN" sz="1400" b="0" dirty="0">
                <a:solidFill>
                  <a:schemeClr val="tx1"/>
                </a:solidFill>
              </a:rPr>
              <a:t>, </a:t>
            </a:r>
            <a:r>
              <a:rPr lang="zh-CN" altLang="en-US" sz="1400" b="0" dirty="0">
                <a:solidFill>
                  <a:schemeClr val="tx1"/>
                </a:solidFill>
              </a:rPr>
              <a:t>英式美式拼写</a:t>
            </a:r>
            <a:endParaRPr lang="en-US" altLang="zh-CN" sz="14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1400" b="0" dirty="0">
                <a:solidFill>
                  <a:schemeClr val="tx1"/>
                </a:solidFill>
              </a:rPr>
              <a:t>5. </a:t>
            </a:r>
            <a:r>
              <a:rPr lang="zh-CN" altLang="en-US" sz="1400" b="0" dirty="0">
                <a:solidFill>
                  <a:schemeClr val="tx1"/>
                </a:solidFill>
              </a:rPr>
              <a:t>精确检索使用双引号：词组、固定搭配； 如“</a:t>
            </a:r>
            <a:r>
              <a:rPr lang="en-US" altLang="zh-CN" sz="1400" b="0" dirty="0">
                <a:solidFill>
                  <a:schemeClr val="tx1"/>
                </a:solidFill>
              </a:rPr>
              <a:t>artificial intelligence”</a:t>
            </a:r>
          </a:p>
          <a:p>
            <a:pPr>
              <a:defRPr/>
            </a:pPr>
            <a:r>
              <a:rPr lang="en-US" altLang="zh-CN" sz="1400" b="0" dirty="0">
                <a:solidFill>
                  <a:schemeClr val="tx1"/>
                </a:solidFill>
              </a:rPr>
              <a:t>6. </a:t>
            </a:r>
            <a:r>
              <a:rPr lang="zh-CN" altLang="en-US" sz="1400" b="0" dirty="0">
                <a:solidFill>
                  <a:schemeClr val="tx1"/>
                </a:solidFill>
              </a:rPr>
              <a:t>模糊检索使用*和？：</a:t>
            </a:r>
            <a:r>
              <a:rPr lang="en-US" altLang="zh-CN" sz="1400" b="0" dirty="0">
                <a:solidFill>
                  <a:schemeClr val="tx1"/>
                </a:solidFill>
              </a:rPr>
              <a:t>learn*</a:t>
            </a:r>
            <a:r>
              <a:rPr lang="zh-CN" altLang="en-US" sz="1400" b="0" dirty="0">
                <a:solidFill>
                  <a:schemeClr val="tx1"/>
                </a:solidFill>
              </a:rPr>
              <a:t>（可以包含 </a:t>
            </a:r>
            <a:r>
              <a:rPr lang="en-US" altLang="zh-CN" sz="1400" b="0" dirty="0">
                <a:solidFill>
                  <a:schemeClr val="tx1"/>
                </a:solidFill>
              </a:rPr>
              <a:t>learn</a:t>
            </a:r>
            <a:r>
              <a:rPr lang="zh-CN" altLang="en-US" sz="1400" b="0" dirty="0">
                <a:solidFill>
                  <a:schemeClr val="tx1"/>
                </a:solidFill>
              </a:rPr>
              <a:t>、</a:t>
            </a:r>
            <a:r>
              <a:rPr lang="en-US" altLang="zh-CN" sz="1400" b="0" dirty="0">
                <a:solidFill>
                  <a:schemeClr val="tx1"/>
                </a:solidFill>
              </a:rPr>
              <a:t>learn</a:t>
            </a:r>
            <a:r>
              <a:rPr lang="en-US" altLang="zh-CN" sz="1400" b="0" u="sng" dirty="0">
                <a:solidFill>
                  <a:schemeClr val="tx1"/>
                </a:solidFill>
              </a:rPr>
              <a:t>ing</a:t>
            </a:r>
            <a:r>
              <a:rPr lang="zh-CN" altLang="en-US" sz="1400" b="0" dirty="0">
                <a:solidFill>
                  <a:schemeClr val="tx1"/>
                </a:solidFill>
              </a:rPr>
              <a:t>、</a:t>
            </a:r>
            <a:r>
              <a:rPr lang="en-US" altLang="zh-CN" sz="1400" b="0" dirty="0">
                <a:solidFill>
                  <a:schemeClr val="tx1"/>
                </a:solidFill>
              </a:rPr>
              <a:t>learn</a:t>
            </a:r>
            <a:r>
              <a:rPr lang="en-US" altLang="zh-CN" sz="1400" b="0" u="sng" dirty="0">
                <a:solidFill>
                  <a:schemeClr val="tx1"/>
                </a:solidFill>
              </a:rPr>
              <a:t>ed</a:t>
            </a:r>
            <a:r>
              <a:rPr lang="zh-CN" altLang="en-US" sz="1400" b="0" dirty="0">
                <a:solidFill>
                  <a:schemeClr val="tx1"/>
                </a:solidFill>
              </a:rPr>
              <a:t>、</a:t>
            </a:r>
            <a:r>
              <a:rPr lang="en-US" altLang="zh-CN" sz="1400" b="0" dirty="0">
                <a:solidFill>
                  <a:schemeClr val="tx1"/>
                </a:solidFill>
              </a:rPr>
              <a:t> learn</a:t>
            </a:r>
            <a:r>
              <a:rPr lang="en-US" altLang="zh-CN" sz="1400" b="0" u="sng" dirty="0">
                <a:solidFill>
                  <a:schemeClr val="tx1"/>
                </a:solidFill>
              </a:rPr>
              <a:t>er</a:t>
            </a:r>
            <a:r>
              <a:rPr lang="en-US" altLang="zh-CN" sz="1400" b="0" dirty="0">
                <a:solidFill>
                  <a:schemeClr val="tx1"/>
                </a:solidFill>
              </a:rPr>
              <a:t> </a:t>
            </a:r>
            <a:r>
              <a:rPr lang="zh-CN" altLang="en-US" sz="1400" b="0" dirty="0">
                <a:solidFill>
                  <a:schemeClr val="tx1"/>
                </a:solidFill>
              </a:rPr>
              <a:t>）</a:t>
            </a:r>
            <a:endParaRPr lang="en-US" altLang="zh-CN" sz="14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1400" b="0" dirty="0">
                <a:solidFill>
                  <a:schemeClr val="tx1"/>
                </a:solidFill>
              </a:rPr>
              <a:t>7. </a:t>
            </a:r>
            <a:r>
              <a:rPr lang="zh-CN" altLang="en-US" sz="1400" b="0" dirty="0">
                <a:solidFill>
                  <a:schemeClr val="tx1"/>
                </a:solidFill>
              </a:rPr>
              <a:t>检索词不区分大小写，检索运算全部大写</a:t>
            </a:r>
            <a:endParaRPr lang="en-US" altLang="zh-CN" sz="14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14</a:t>
            </a:fld>
            <a:endParaRPr lang="en-US">
              <a:solidFill>
                <a:srgbClr val="6B1F7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49" y="266700"/>
            <a:ext cx="5146620" cy="46611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15</a:t>
            </a:fld>
            <a:endParaRPr lang="en-US">
              <a:solidFill>
                <a:srgbClr val="6B1F73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792"/>
          <a:stretch>
            <a:fillRect/>
          </a:stretch>
        </p:blipFill>
        <p:spPr>
          <a:xfrm>
            <a:off x="1515825" y="381969"/>
            <a:ext cx="4368444" cy="440899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6673027" y="2202557"/>
            <a:ext cx="1996324" cy="76781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视频或图片摘要将会出现在检索结果页面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16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110" y="323770"/>
            <a:ext cx="260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聚类分析功能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4" y="1132423"/>
            <a:ext cx="1376375" cy="35216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6070"/>
          <a:stretch>
            <a:fillRect/>
          </a:stretch>
        </p:blipFill>
        <p:spPr>
          <a:xfrm>
            <a:off x="2153245" y="1142755"/>
            <a:ext cx="1401770" cy="35518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437" y="340658"/>
            <a:ext cx="1469933" cy="44503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065" y="1046956"/>
            <a:ext cx="1447742" cy="36070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502" y="1579275"/>
            <a:ext cx="1566098" cy="2814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17</a:t>
            </a:fld>
            <a:endParaRPr lang="en-US">
              <a:solidFill>
                <a:srgbClr val="6B1F7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0" y="1516548"/>
            <a:ext cx="1792864" cy="24177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336" y="273596"/>
            <a:ext cx="652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辅助材料：多媒体、视频、代码、数据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51" y="1280912"/>
            <a:ext cx="3986213" cy="1115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8" y="1266179"/>
            <a:ext cx="4001056" cy="17315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718" y="1247514"/>
            <a:ext cx="5551694" cy="1750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176" y="1247514"/>
            <a:ext cx="6372225" cy="1695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765" y="2745680"/>
            <a:ext cx="2957649" cy="1908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18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336" y="273596"/>
            <a:ext cx="652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辅助材料：多媒体、视频、代码、数据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0" y="1516548"/>
            <a:ext cx="1792864" cy="24177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75" y="1328738"/>
            <a:ext cx="3984625" cy="10633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4" y="2392120"/>
            <a:ext cx="3654425" cy="20318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19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336" y="273596"/>
            <a:ext cx="652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辅助材料：多媒体、视频、代码、数据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23" y="1566988"/>
            <a:ext cx="1792864" cy="24177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718" y="947168"/>
            <a:ext cx="4016376" cy="12099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321" y="2307444"/>
            <a:ext cx="3353170" cy="26054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6019"/>
            <a:ext cx="1967967" cy="611895"/>
          </a:xfrm>
        </p:spPr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650" y="1379266"/>
            <a:ext cx="6730093" cy="29134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Xplroe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6B1F73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高效检索科研文献及热点追踪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出版渠道选择及投稿注意事项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6B1F73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活动介绍，助力科研与职业发展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92F426-D257-49D8-63F6-453314BD666F}"/>
              </a:ext>
            </a:extLst>
          </p:cNvPr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/>
              <a:t>单击此处添加文本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20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110" y="323770"/>
            <a:ext cx="260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聚类分析功能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67" y="1490042"/>
            <a:ext cx="1615616" cy="26374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99" y="1562783"/>
            <a:ext cx="1703208" cy="24331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732" y="1564778"/>
            <a:ext cx="1620260" cy="2562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21</a:t>
            </a:fld>
            <a:endParaRPr lang="en-US" dirty="0">
              <a:solidFill>
                <a:srgbClr val="6B1F7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334" r="1113"/>
          <a:stretch>
            <a:fillRect/>
          </a:stretch>
        </p:blipFill>
        <p:spPr>
          <a:xfrm>
            <a:off x="84780" y="939405"/>
            <a:ext cx="5767529" cy="25954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88365" y="2052448"/>
            <a:ext cx="171530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17277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被引次数；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69385" y="3228558"/>
            <a:ext cx="2553262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由该文章在平台的下载量所决定；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可与左边聚类项中的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year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一并使用；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762050" y="2325023"/>
            <a:ext cx="982014" cy="534548"/>
          </a:xfrm>
          <a:prstGeom prst="straightConnector1">
            <a:avLst/>
          </a:prstGeom>
          <a:ln w="444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461000" y="3014298"/>
            <a:ext cx="812321" cy="365798"/>
          </a:xfrm>
          <a:prstGeom prst="straightConnector1">
            <a:avLst/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22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90" y="294235"/>
            <a:ext cx="163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文摘页面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0" y="918422"/>
            <a:ext cx="5906411" cy="36133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29200" y="2882858"/>
            <a:ext cx="1063256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17277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可以找到相似的文献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1917326" y="1372960"/>
            <a:ext cx="72008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637406" y="1131935"/>
            <a:ext cx="166283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不可使用 批量下载软件 进行下载</a:t>
            </a:r>
          </a:p>
        </p:txBody>
      </p:sp>
      <p:sp>
        <p:nvSpPr>
          <p:cNvPr id="11" name="矩形 10"/>
          <p:cNvSpPr/>
          <p:nvPr/>
        </p:nvSpPr>
        <p:spPr>
          <a:xfrm>
            <a:off x="4412512" y="1680870"/>
            <a:ext cx="286491" cy="333133"/>
          </a:xfrm>
          <a:prstGeom prst="rect">
            <a:avLst/>
          </a:prstGeom>
          <a:noFill/>
          <a:ln>
            <a:solidFill>
              <a:srgbClr val="017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4715086" y="1021131"/>
            <a:ext cx="1940269" cy="736602"/>
          </a:xfrm>
          <a:prstGeom prst="straightConnector1">
            <a:avLst/>
          </a:prstGeom>
          <a:ln w="444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t="17685" b="3907"/>
          <a:stretch>
            <a:fillRect/>
          </a:stretch>
        </p:blipFill>
        <p:spPr>
          <a:xfrm>
            <a:off x="6847424" y="416184"/>
            <a:ext cx="1952625" cy="120989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/>
          <a:srcRect t="1061" r="3008"/>
          <a:stretch>
            <a:fillRect/>
          </a:stretch>
        </p:blipFill>
        <p:spPr>
          <a:xfrm>
            <a:off x="6801092" y="1626078"/>
            <a:ext cx="1998957" cy="289459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541784" y="3098302"/>
            <a:ext cx="184822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17277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可以创建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个文件夹，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可收藏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多个文档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2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23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90" y="294235"/>
            <a:ext cx="163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文摘页面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397"/>
          <a:stretch>
            <a:fillRect/>
          </a:stretch>
        </p:blipFill>
        <p:spPr>
          <a:xfrm>
            <a:off x="934233" y="1287968"/>
            <a:ext cx="7377666" cy="1835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7106"/>
          <a:stretch>
            <a:fillRect/>
          </a:stretch>
        </p:blipFill>
        <p:spPr>
          <a:xfrm>
            <a:off x="3971123" y="1234635"/>
            <a:ext cx="4174174" cy="17598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04" y="875934"/>
            <a:ext cx="6896540" cy="3719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24</a:t>
            </a:fld>
            <a:endParaRPr lang="en-US">
              <a:solidFill>
                <a:srgbClr val="6B1F7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0" y="701748"/>
            <a:ext cx="1573290" cy="3615071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1751185" y="2273546"/>
            <a:ext cx="585970" cy="1080750"/>
          </a:xfrm>
          <a:prstGeom prst="straightConnector1">
            <a:avLst/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860697" y="3725613"/>
            <a:ext cx="259969" cy="0"/>
          </a:xfrm>
          <a:prstGeom prst="straightConnector1">
            <a:avLst/>
          </a:prstGeom>
          <a:ln w="44450">
            <a:solidFill>
              <a:srgbClr val="017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10" y="748972"/>
            <a:ext cx="2959906" cy="15403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95" y="3049741"/>
            <a:ext cx="3191894" cy="1604303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5263116" y="1145009"/>
            <a:ext cx="907958" cy="0"/>
          </a:xfrm>
          <a:prstGeom prst="straightConnector1">
            <a:avLst/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461267" y="4316819"/>
            <a:ext cx="851121" cy="0"/>
          </a:xfrm>
          <a:prstGeom prst="straightConnector1">
            <a:avLst/>
          </a:prstGeom>
          <a:ln w="44450">
            <a:solidFill>
              <a:srgbClr val="017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312388" y="316052"/>
            <a:ext cx="2487602" cy="8811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可快速获取参考文献全文，追溯经典文献；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366893" y="3994605"/>
            <a:ext cx="2596176" cy="8744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可快速获取引文文献，了解领域研究进展；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893" y="1368896"/>
            <a:ext cx="2378592" cy="2482996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76406" y="2425728"/>
            <a:ext cx="2159566" cy="307777"/>
          </a:xfrm>
          <a:prstGeom prst="rect">
            <a:avLst/>
          </a:prstGeom>
          <a:solidFill>
            <a:srgbClr val="017277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引文图谱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：可看发展脉络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bldLvl="0" animBg="1"/>
      <p:bldP spid="3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25</a:t>
            </a:fld>
            <a:endParaRPr lang="en-US" dirty="0">
              <a:solidFill>
                <a:srgbClr val="6B1F7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49" y="510362"/>
            <a:ext cx="1653683" cy="39351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373" y="1048856"/>
            <a:ext cx="5650373" cy="2858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26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89" y="294235"/>
            <a:ext cx="571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高级检索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了解机构发文情况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89" y="1485249"/>
            <a:ext cx="5146158" cy="1342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977" y="1072112"/>
            <a:ext cx="5958739" cy="2905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006" y="2175516"/>
            <a:ext cx="558349" cy="279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317" y="1948925"/>
            <a:ext cx="856672" cy="1416804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197801" y="1815945"/>
            <a:ext cx="1142609" cy="849507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471" y="1075960"/>
            <a:ext cx="4574408" cy="28512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471" y="817455"/>
            <a:ext cx="5895006" cy="4024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27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89" y="294235"/>
            <a:ext cx="165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了解作者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517" b="6487"/>
          <a:stretch>
            <a:fillRect/>
          </a:stretch>
        </p:blipFill>
        <p:spPr>
          <a:xfrm>
            <a:off x="1825116" y="1449239"/>
            <a:ext cx="4561507" cy="12005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0" y="1583759"/>
            <a:ext cx="7718882" cy="2579100"/>
          </a:xfrm>
          <a:prstGeom prst="rect">
            <a:avLst/>
          </a:prstGeom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3036894" y="1709928"/>
            <a:ext cx="216024" cy="2201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176273" y="1034822"/>
            <a:ext cx="514410" cy="6029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2015230" y="2166397"/>
            <a:ext cx="851117" cy="23418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015231" y="2517247"/>
            <a:ext cx="1113104" cy="22314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015230" y="3205413"/>
            <a:ext cx="873843" cy="21739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1437246" y="3312221"/>
            <a:ext cx="252026" cy="28894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13048" y="239576"/>
            <a:ext cx="3139824" cy="1246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ID: ORCID=Open Researcher and Contributor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开放研究者及贡献者唯一标识符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作用：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a.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链接其他平台的发文，建立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paper file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b. ID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数字用于区分同名同姓作者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86623" y="1620591"/>
            <a:ext cx="1833834" cy="10292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86623" y="2659118"/>
            <a:ext cx="1833834" cy="120038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4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28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89" y="294235"/>
            <a:ext cx="3311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批量下载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19844" y="3573203"/>
            <a:ext cx="2032929" cy="78752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批量下载文件；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可下载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次；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49" y="994822"/>
            <a:ext cx="5883455" cy="3659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235" y="1581278"/>
            <a:ext cx="3407666" cy="22337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32" y="1581278"/>
            <a:ext cx="1677161" cy="21536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3" y="1583220"/>
            <a:ext cx="3348507" cy="2191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29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89" y="294235"/>
            <a:ext cx="3311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下载引文信息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197" y="2841971"/>
            <a:ext cx="2160704" cy="787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勾选：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批量整合文献；高效；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5591" y="2826464"/>
            <a:ext cx="16318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Citation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格式的选择；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28617" r="16178" b="30679"/>
          <a:stretch>
            <a:fillRect/>
          </a:stretch>
        </p:blipFill>
        <p:spPr>
          <a:xfrm>
            <a:off x="5448235" y="703155"/>
            <a:ext cx="3452496" cy="10495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35050" y="2534576"/>
            <a:ext cx="24716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Collabratec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文献管理；社交功能；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能够发现实习机会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114" y="1897183"/>
            <a:ext cx="5621002" cy="702566"/>
          </a:xfrm>
        </p:spPr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Xplore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</a:t>
            </a:fld>
            <a:endParaRPr lang="en-US">
              <a:solidFill>
                <a:srgbClr val="6B1F7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30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89" y="294235"/>
            <a:ext cx="454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注册账号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个人设置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12" y="1580307"/>
            <a:ext cx="7165376" cy="2294794"/>
          </a:xfrm>
          <a:prstGeom prst="rect">
            <a:avLst/>
          </a:prstGeom>
        </p:spPr>
      </p:pic>
      <p:sp>
        <p:nvSpPr>
          <p:cNvPr id="6" name="内容占位符 2"/>
          <p:cNvSpPr txBox="1">
            <a:spLocks noChangeArrowheads="1"/>
          </p:cNvSpPr>
          <p:nvPr/>
        </p:nvSpPr>
        <p:spPr>
          <a:xfrm>
            <a:off x="363608" y="1267799"/>
            <a:ext cx="5579992" cy="35232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Xplore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个人账号可以：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追踪最新技术，权威研究人员、机构发表的文献、特定出版物等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创建个人资料夹，分类管理文献数据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设置最喜爱的封面期刊，便于随时访问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设置页面显示偏好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查看检索历史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31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289" y="294235"/>
            <a:ext cx="704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检索提醒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针对检索式进行订阅提醒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75" y="1369493"/>
            <a:ext cx="7008366" cy="246590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32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89" y="294235"/>
            <a:ext cx="704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查看、管理订阅的检索提醒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24" y="1477373"/>
            <a:ext cx="4652776" cy="14260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479" b="11327"/>
          <a:stretch>
            <a:fillRect/>
          </a:stretch>
        </p:blipFill>
        <p:spPr>
          <a:xfrm>
            <a:off x="921347" y="1477372"/>
            <a:ext cx="7527481" cy="12600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87" y="1758611"/>
            <a:ext cx="8102600" cy="988248"/>
          </a:xfrm>
          <a:prstGeom prst="rect">
            <a:avLst/>
          </a:prstGeom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25619" y="3181921"/>
            <a:ext cx="3583394" cy="7150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订阅期刊、会议、标准、电子图书、施引文献、作者发文更新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33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290" y="555845"/>
            <a:ext cx="153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72" y="1079065"/>
            <a:ext cx="7048053" cy="32088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672" y="1634710"/>
            <a:ext cx="7141459" cy="728419"/>
          </a:xfrm>
        </p:spPr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出版渠道选择及投稿注意事项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34</a:t>
            </a:fld>
            <a:endParaRPr lang="en-US">
              <a:solidFill>
                <a:srgbClr val="6B1F7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35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290" y="454245"/>
            <a:ext cx="3743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出版渠道的选择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1251549" y="1080966"/>
            <a:ext cx="6571651" cy="2545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会议文章：可以是正在进行没有完成的研究</a:t>
            </a:r>
            <a:endParaRPr lang="en-US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可展示初期成果或强调最近工作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1"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获得非正式反馈用于后续研究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期刊文章：是研究工作和最终结果的完整展示</a:t>
            </a:r>
            <a:endParaRPr lang="en-US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展示原创研究结果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做出清晰推论，并辅以数据支持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会议论文通常短于期刊论文，细节和参考文献也少些</a:t>
            </a:r>
            <a:endParaRPr lang="en-US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ounded Rectangle 16"/>
          <p:cNvSpPr>
            <a:spLocks noChangeArrowheads="1"/>
          </p:cNvSpPr>
          <p:nvPr/>
        </p:nvSpPr>
        <p:spPr bwMode="auto">
          <a:xfrm>
            <a:off x="843561" y="3684875"/>
            <a:ext cx="3182339" cy="1033341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dist="38100" dir="2700000" algn="tl" rotWithShape="0">
              <a:srgbClr val="808080">
                <a:alpha val="42998"/>
              </a:srgbClr>
            </a:outerShdw>
          </a:effectLst>
        </p:spPr>
        <p:txBody>
          <a:bodyPr/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900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968941" y="3739488"/>
            <a:ext cx="2931578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360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</a:rPr>
              <a:t>190+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rPr>
              <a:t>Journals, Transactions, Magazines</a:t>
            </a:r>
          </a:p>
        </p:txBody>
      </p:sp>
      <p:sp>
        <p:nvSpPr>
          <p:cNvPr id="9" name="Rounded Rectangle 16"/>
          <p:cNvSpPr>
            <a:spLocks noChangeArrowheads="1"/>
          </p:cNvSpPr>
          <p:nvPr/>
        </p:nvSpPr>
        <p:spPr bwMode="auto">
          <a:xfrm>
            <a:off x="4961568" y="3684876"/>
            <a:ext cx="3069439" cy="969168"/>
          </a:xfrm>
          <a:prstGeom prst="roundRect">
            <a:avLst>
              <a:gd name="adj" fmla="val 16667"/>
            </a:avLst>
          </a:prstGeom>
          <a:solidFill>
            <a:srgbClr val="6B1F73"/>
          </a:solidFill>
          <a:ln>
            <a:solidFill>
              <a:srgbClr val="6B1F73"/>
            </a:solidFill>
          </a:ln>
          <a:effectLst>
            <a:outerShdw dist="38100" dir="2700000" algn="tl" rotWithShape="0">
              <a:srgbClr val="808080">
                <a:alpha val="42998"/>
              </a:srgbClr>
            </a:outerShdw>
          </a:effectLst>
        </p:spPr>
        <p:txBody>
          <a:bodyPr/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900">
              <a:solidFill>
                <a:srgbClr val="6B1F73"/>
              </a:solidFill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961568" y="3576826"/>
            <a:ext cx="316540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600" dirty="0">
                <a:solidFill>
                  <a:schemeClr val="bg1"/>
                </a:solidFill>
                <a:latin typeface="Verdana" panose="020B0604030504040204" pitchFamily="34" charset="0"/>
              </a:rPr>
              <a:t>1,800+</a:t>
            </a:r>
            <a:r>
              <a:rPr lang="en-US" altLang="zh-CN" sz="6000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bg1"/>
                </a:solidFill>
                <a:latin typeface="Verdana" panose="020B0604030504040204" pitchFamily="34" charset="0"/>
              </a:rPr>
              <a:t>Conferences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36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90" y="454245"/>
            <a:ext cx="223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期刊的选择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5523" y="1827411"/>
            <a:ext cx="5294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C000"/>
                </a:solidFill>
              </a:rPr>
              <a:t>Relevancy </a:t>
            </a:r>
            <a:r>
              <a:rPr lang="zh-CN" altLang="en-US" sz="2400" dirty="0">
                <a:solidFill>
                  <a:srgbClr val="FFC000"/>
                </a:solidFill>
              </a:rPr>
              <a:t>期刊主题相关性</a:t>
            </a:r>
            <a:endParaRPr lang="en-US" altLang="zh-CN" sz="2400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 Factor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 期刊影响因子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37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336" y="384171"/>
            <a:ext cx="542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筛选与研究领域最相关的期刊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90" y="1820767"/>
            <a:ext cx="4984408" cy="17352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46" y="1562396"/>
            <a:ext cx="1474787" cy="22519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381" y="1643479"/>
            <a:ext cx="1427789" cy="208980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38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>
          <a:xfrm>
            <a:off x="3114032" y="390388"/>
            <a:ext cx="3301156" cy="7486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Journals-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学术期刊</a:t>
            </a:r>
          </a:p>
        </p:txBody>
      </p:sp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89992" y="1043435"/>
            <a:ext cx="4968552" cy="410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en-US" altLang="zh-CN" sz="1800" kern="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Journals, Transactions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8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1800" kern="0" dirty="0">
                <a:solidFill>
                  <a:srgbClr val="F7B2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Letters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are the primary means for publishing technical papers concerning original work in IEEE fields of interest.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primary purpose of Journals, Transactions, and Letters is to disclose and provide a permanent archival</a:t>
            </a:r>
            <a:r>
              <a:rPr lang="en-US" altLang="zh-CN" sz="1600" b="1" u="sng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record of original technical work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that </a:t>
            </a:r>
            <a:r>
              <a:rPr lang="en-US" altLang="zh-CN" sz="1600" u="sng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advances the state of the art or provides novel insights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Letters are for the publication of brief papers, usually 3-4 pages in length.</a:t>
            </a:r>
          </a:p>
          <a:p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4916" t="1852" r="1683" b="5556"/>
          <a:stretch>
            <a:fillRect/>
          </a:stretch>
        </p:blipFill>
        <p:spPr bwMode="auto">
          <a:xfrm>
            <a:off x="5842000" y="1589535"/>
            <a:ext cx="1146376" cy="1508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4761" t="2725" r="4784"/>
          <a:stretch>
            <a:fillRect/>
          </a:stretch>
        </p:blipFill>
        <p:spPr bwMode="auto">
          <a:xfrm>
            <a:off x="6613524" y="1907036"/>
            <a:ext cx="1064245" cy="1484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 l="4485" t="2130" r="3589" b="427"/>
          <a:stretch>
            <a:fillRect/>
          </a:stretch>
        </p:blipFill>
        <p:spPr bwMode="auto">
          <a:xfrm>
            <a:off x="7492999" y="2216597"/>
            <a:ext cx="1036581" cy="1555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39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>
          <a:xfrm>
            <a:off x="2780212" y="365772"/>
            <a:ext cx="3601764" cy="56333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Magazines-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技术杂志</a:t>
            </a:r>
          </a:p>
        </p:txBody>
      </p:sp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241836" y="939108"/>
            <a:ext cx="4741333" cy="398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Magazines are characterized by regular and continuing issues with significant technical content in addition to general news and regular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Communications Magazine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Microwave Magazine</a:t>
            </a:r>
            <a:endParaRPr lang="zh-CN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it-IT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Signal Processing Magazine</a:t>
            </a:r>
            <a:endParaRPr lang="zh-CN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fr-FR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Instrumentation &amp; Measurement Magazine</a:t>
            </a:r>
          </a:p>
          <a:p>
            <a:pPr lvl="1" fontAlgn="ctr"/>
            <a:r>
              <a:rPr lang="fr-FR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zh-CN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3130" y="1376362"/>
            <a:ext cx="1357693" cy="1863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5780" y="1693862"/>
            <a:ext cx="1339094" cy="1838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5106" y="2111375"/>
            <a:ext cx="1300864" cy="178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</a:t>
            </a:fld>
            <a:endParaRPr lang="en-US">
              <a:solidFill>
                <a:srgbClr val="6B1F73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44"/>
          <a:stretch>
            <a:fillRect/>
          </a:stretch>
        </p:blipFill>
        <p:spPr>
          <a:xfrm>
            <a:off x="2368447" y="1199611"/>
            <a:ext cx="3904761" cy="12167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36269" y="2536818"/>
            <a:ext cx="6707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nstitute of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lectrical and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lectronic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ngineers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74333" y="305738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电气电子工程师学会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40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90" y="454245"/>
            <a:ext cx="223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期刊的选择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9773" y="1608336"/>
            <a:ext cx="6596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Relevancy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期刊主题相关性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Impact Factor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期刊影响因子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82290" y="4691847"/>
            <a:ext cx="486659" cy="273844"/>
          </a:xfrm>
        </p:spPr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41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90" y="355512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期刊影响因子</a:t>
            </a:r>
          </a:p>
        </p:txBody>
      </p:sp>
      <p:sp>
        <p:nvSpPr>
          <p:cNvPr id="5" name="Snip Single Corner Rectangle 13"/>
          <p:cNvSpPr/>
          <p:nvPr/>
        </p:nvSpPr>
        <p:spPr>
          <a:xfrm>
            <a:off x="175474" y="1036341"/>
            <a:ext cx="2224826" cy="405594"/>
          </a:xfrm>
          <a:prstGeom prst="snip1Rect">
            <a:avLst>
              <a:gd name="adj" fmla="val 4016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75473" y="1454469"/>
            <a:ext cx="8231927" cy="34248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8674" y="1002705"/>
            <a:ext cx="1744388" cy="41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IEEE publishes: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black">
          <a:xfrm>
            <a:off x="282290" y="1475571"/>
            <a:ext cx="9233688" cy="3493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400" b="1" dirty="0">
                <a:solidFill>
                  <a:srgbClr val="0066A1"/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20 of the top 25 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journals in </a:t>
            </a:r>
            <a:r>
              <a:rPr lang="en-US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Electrical and Electronic Engineering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 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（电气电子工程领域）</a:t>
            </a:r>
            <a:endParaRPr lang="en-US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400" b="1" dirty="0">
                <a:solidFill>
                  <a:srgbClr val="0066A1"/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9 of the top 10 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journals in </a:t>
            </a:r>
            <a:r>
              <a:rPr lang="en-US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Telecommunications 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（通信领域）</a:t>
            </a:r>
            <a:endParaRPr lang="en-US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400" b="1" dirty="0">
                <a:solidFill>
                  <a:srgbClr val="0066A1"/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5 of the top 5 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journals in </a:t>
            </a:r>
            <a:r>
              <a:rPr lang="en-US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Automation &amp; Control Systems 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（自动化控制领域）</a:t>
            </a:r>
            <a:endParaRPr lang="en-US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400" b="1" dirty="0">
                <a:solidFill>
                  <a:srgbClr val="0066A1"/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4 of the top 5 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journals in </a:t>
            </a:r>
            <a:r>
              <a:rPr lang="en-US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Computer Science, Hardware &amp; Architecture 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（计算机科学硬件结构领域）</a:t>
            </a:r>
            <a:endParaRPr lang="en-US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400" b="1" dirty="0">
                <a:solidFill>
                  <a:srgbClr val="0066A1"/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3 of the top 5 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journals in </a:t>
            </a:r>
            <a:r>
              <a:rPr lang="en-US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Computer Science, Artificial Intelligence</a:t>
            </a: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（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计算机科学人工智能领域）</a:t>
            </a:r>
            <a:endParaRPr lang="en-US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400" b="1" dirty="0">
                <a:solidFill>
                  <a:srgbClr val="0066A1"/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3 of the top 5 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journals in </a:t>
            </a:r>
            <a:r>
              <a:rPr lang="en-US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Computer Science, Information Systems 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（计算机科学信息系统领域）</a:t>
            </a:r>
            <a:endParaRPr lang="en-US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400" b="1" dirty="0">
                <a:solidFill>
                  <a:srgbClr val="0066A1"/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3 of the top 5 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journals in </a:t>
            </a:r>
            <a:r>
              <a:rPr lang="en-US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Computer Science, </a:t>
            </a:r>
            <a:r>
              <a:rPr lang="en-US" altLang="zh-CN" sz="1400" b="1" dirty="0">
                <a:latin typeface="Calibri" panose="020F0502020204030204" charset="0"/>
                <a:cs typeface="Calibri" panose="020F0502020204030204" charset="0"/>
              </a:rPr>
              <a:t>Software Engineering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（计算机科学软件工程领域）</a:t>
            </a:r>
            <a:endParaRPr lang="en-US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400" b="1" dirty="0">
                <a:solidFill>
                  <a:srgbClr val="0066A1"/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3 of the top 5 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journals in </a:t>
            </a:r>
            <a:r>
              <a:rPr lang="en-US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Computer Science, Cybernetics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（计算机科学控制论领域）</a:t>
            </a:r>
            <a:endParaRPr lang="en-US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400" b="1" dirty="0">
                <a:solidFill>
                  <a:srgbClr val="0066A1"/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3 of the top 5 </a:t>
            </a:r>
            <a:r>
              <a:rPr lang="en-US" altLang="en-US" sz="1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journals in </a:t>
            </a:r>
            <a:r>
              <a:rPr lang="en-US" altLang="en-US" sz="1400" b="1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MS PGothic" panose="020B0600070205080204" pitchFamily="34" charset="-128"/>
                <a:cs typeface="Calibri" panose="020F0502020204030204" charset="0"/>
              </a:rPr>
              <a:t>Imaging Science &amp; Photographic Technology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（影像科学和摄影技术领域）</a:t>
            </a:r>
            <a:endParaRPr lang="en-US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white">
          <a:xfrm>
            <a:off x="1953030" y="1186515"/>
            <a:ext cx="42862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2000"/>
              </a:spcBef>
              <a:buBlip>
                <a:blip r:embed="rId3"/>
              </a:buBlip>
              <a:defRPr sz="22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ts val="600"/>
              </a:spcBef>
              <a:buSzPct val="100000"/>
              <a:buBlip>
                <a:blip r:embed="rId4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SzPct val="100000"/>
              <a:buBlip>
                <a:blip r:embed="rId4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SzPct val="100000"/>
              <a:buBlip>
                <a:blip r:embed="rId4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SzPct val="100000"/>
              <a:buBlip>
                <a:blip r:embed="rId4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808080"/>
              </a:buClr>
              <a:buSzPct val="80000"/>
              <a:buNone/>
            </a:pPr>
            <a:r>
              <a:rPr lang="en-US" altLang="en-US" sz="1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More information available at: </a:t>
            </a:r>
            <a:r>
              <a:rPr lang="en-US" altLang="en-US" sz="1000" dirty="0">
                <a:solidFill>
                  <a:prstClr val="black"/>
                </a:solidFill>
                <a:latin typeface="Calibri" panose="020F0502020204030204"/>
                <a:ea typeface="+mn-ea"/>
                <a:hlinkClick r:id="rId5"/>
              </a:rPr>
              <a:t>www.ieee.org/citations</a:t>
            </a:r>
            <a:endParaRPr lang="en-US" altLang="en-US" sz="1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808080"/>
              </a:buClr>
              <a:buSzPct val="80000"/>
              <a:buNone/>
            </a:pPr>
            <a:endParaRPr lang="en-US" altLang="en-US" sz="1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808080"/>
              </a:buClr>
              <a:buSzPct val="80000"/>
              <a:buNone/>
            </a:pPr>
            <a:endParaRPr lang="en-US" altLang="en-US" sz="1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42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>
          <a:xfrm>
            <a:off x="2953173" y="321494"/>
            <a:ext cx="3053928" cy="5900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电气电子工程领域</a:t>
            </a:r>
            <a:b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9" y="780942"/>
            <a:ext cx="5510821" cy="31608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79" y="3899936"/>
            <a:ext cx="5510821" cy="9234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43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>
          <a:xfrm>
            <a:off x="3300512" y="472604"/>
            <a:ext cx="1499344" cy="8224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通信领域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2835"/>
          <a:stretch>
            <a:fillRect/>
          </a:stretch>
        </p:blipFill>
        <p:spPr>
          <a:xfrm>
            <a:off x="1517813" y="1202644"/>
            <a:ext cx="6171454" cy="27343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46522" y="4681572"/>
            <a:ext cx="486659" cy="273844"/>
          </a:xfrm>
        </p:spPr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44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5615" y="325895"/>
            <a:ext cx="38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期刊信息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投稿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4901" b="6191"/>
          <a:stretch>
            <a:fillRect/>
          </a:stretch>
        </p:blipFill>
        <p:spPr>
          <a:xfrm>
            <a:off x="1028829" y="1561055"/>
            <a:ext cx="4572000" cy="15081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8619"/>
          <a:stretch>
            <a:fillRect/>
          </a:stretch>
        </p:blipFill>
        <p:spPr>
          <a:xfrm>
            <a:off x="907208" y="1561055"/>
            <a:ext cx="4693622" cy="21243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3883"/>
          <a:stretch>
            <a:fillRect/>
          </a:stretch>
        </p:blipFill>
        <p:spPr>
          <a:xfrm>
            <a:off x="914529" y="1220831"/>
            <a:ext cx="4800599" cy="33572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08" y="851055"/>
            <a:ext cx="5100865" cy="40768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372" y="819845"/>
            <a:ext cx="2832055" cy="1380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372" y="2462865"/>
            <a:ext cx="2883980" cy="1212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45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5615" y="325895"/>
            <a:ext cx="38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期刊信息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投稿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74" y="1105804"/>
            <a:ext cx="4412651" cy="32915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24762"/>
          <a:stretch>
            <a:fillRect/>
          </a:stretch>
        </p:blipFill>
        <p:spPr>
          <a:xfrm>
            <a:off x="1509712" y="2190751"/>
            <a:ext cx="3245939" cy="7524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26" y="682369"/>
            <a:ext cx="3289776" cy="3714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46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5615" y="325895"/>
            <a:ext cx="168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提交稿件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3" y="1053020"/>
            <a:ext cx="5100637" cy="29272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11704"/>
          <a:stretch>
            <a:fillRect/>
          </a:stretch>
        </p:blipFill>
        <p:spPr>
          <a:xfrm>
            <a:off x="595312" y="1065022"/>
            <a:ext cx="7329487" cy="30000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595311" y="849116"/>
            <a:ext cx="7370559" cy="4078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47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606" y="316371"/>
            <a:ext cx="4413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评审流程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 Process</a:t>
            </a:r>
          </a:p>
        </p:txBody>
      </p:sp>
      <p:sp>
        <p:nvSpPr>
          <p:cNvPr id="5" name="Rectangle 6"/>
          <p:cNvSpPr/>
          <p:nvPr/>
        </p:nvSpPr>
        <p:spPr>
          <a:xfrm>
            <a:off x="1249041" y="887216"/>
            <a:ext cx="1697038" cy="4940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 panose="020F0502020204030204"/>
                <a:ea typeface="+mn-ea"/>
              </a:rPr>
              <a:t>Submission</a:t>
            </a:r>
          </a:p>
        </p:txBody>
      </p:sp>
      <p:sp>
        <p:nvSpPr>
          <p:cNvPr id="6" name="Rectangle 7"/>
          <p:cNvSpPr/>
          <p:nvPr/>
        </p:nvSpPr>
        <p:spPr>
          <a:xfrm>
            <a:off x="1635437" y="1562201"/>
            <a:ext cx="1738634" cy="54639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 panose="020F0502020204030204"/>
                <a:ea typeface="+mn-ea"/>
              </a:rPr>
              <a:t>Journal Staff</a:t>
            </a:r>
          </a:p>
        </p:txBody>
      </p:sp>
      <p:sp>
        <p:nvSpPr>
          <p:cNvPr id="7" name="Rectangle 8"/>
          <p:cNvSpPr/>
          <p:nvPr/>
        </p:nvSpPr>
        <p:spPr>
          <a:xfrm>
            <a:off x="2059771" y="2289307"/>
            <a:ext cx="1589409" cy="47911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 panose="020F0502020204030204"/>
                <a:ea typeface="+mn-ea"/>
              </a:rPr>
              <a:t>EIC</a:t>
            </a:r>
          </a:p>
        </p:txBody>
      </p:sp>
      <p:sp>
        <p:nvSpPr>
          <p:cNvPr id="8" name="Rectangle 27"/>
          <p:cNvSpPr/>
          <p:nvPr/>
        </p:nvSpPr>
        <p:spPr>
          <a:xfrm>
            <a:off x="2268216" y="2996677"/>
            <a:ext cx="1641814" cy="46770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600" b="1">
                <a:latin typeface="Calibri" panose="020F0502020204030204" charset="0"/>
                <a:ea typeface="宋体" panose="02010600030101010101" pitchFamily="2" charset="-122"/>
              </a:rPr>
              <a:t>AE</a:t>
            </a:r>
            <a:endParaRPr lang="en-US" altLang="zh-CN" sz="1600" b="1">
              <a:latin typeface="Calibri" panose="020F0502020204030204" charset="0"/>
            </a:endParaRPr>
          </a:p>
        </p:txBody>
      </p:sp>
      <p:sp>
        <p:nvSpPr>
          <p:cNvPr id="9" name="Rectangle 28"/>
          <p:cNvSpPr/>
          <p:nvPr/>
        </p:nvSpPr>
        <p:spPr>
          <a:xfrm>
            <a:off x="2606355" y="3698914"/>
            <a:ext cx="1643061" cy="46770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600" b="1">
                <a:latin typeface="Calibri" panose="020F0502020204030204" charset="0"/>
                <a:ea typeface="宋体" panose="02010600030101010101" pitchFamily="2" charset="-122"/>
              </a:rPr>
              <a:t>Reviewers</a:t>
            </a:r>
            <a:endParaRPr lang="en-US" altLang="zh-CN" sz="1600" b="1">
              <a:latin typeface="Calibri" panose="020F0502020204030204" charset="0"/>
            </a:endParaRPr>
          </a:p>
        </p:txBody>
      </p:sp>
      <p:sp>
        <p:nvSpPr>
          <p:cNvPr id="10" name="Rectangle 34"/>
          <p:cNvSpPr/>
          <p:nvPr/>
        </p:nvSpPr>
        <p:spPr>
          <a:xfrm>
            <a:off x="2868290" y="4394502"/>
            <a:ext cx="1643061" cy="468836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600" b="1">
                <a:latin typeface="Calibri" panose="020F0502020204030204" charset="0"/>
                <a:ea typeface="宋体" panose="02010600030101010101" pitchFamily="2" charset="-122"/>
              </a:rPr>
              <a:t>EIC Makes Decision</a:t>
            </a:r>
            <a:endParaRPr lang="en-US" altLang="zh-CN" sz="1600" b="1">
              <a:latin typeface="Calibri" panose="020F0502020204030204" charset="0"/>
            </a:endParaRPr>
          </a:p>
        </p:txBody>
      </p:sp>
      <p:cxnSp>
        <p:nvCxnSpPr>
          <p:cNvPr id="11" name="Straight Arrow Connector 36"/>
          <p:cNvCxnSpPr/>
          <p:nvPr/>
        </p:nvCxnSpPr>
        <p:spPr>
          <a:xfrm>
            <a:off x="990279" y="1087339"/>
            <a:ext cx="0" cy="369093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Rectangle 47"/>
          <p:cNvSpPr/>
          <p:nvPr/>
        </p:nvSpPr>
        <p:spPr>
          <a:xfrm>
            <a:off x="4978711" y="1092452"/>
            <a:ext cx="1764989" cy="583012"/>
          </a:xfrm>
          <a:prstGeom prst="rect">
            <a:avLst/>
          </a:prstGeom>
          <a:solidFill>
            <a:srgbClr val="CC0033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 panose="020F0502020204030204"/>
                <a:ea typeface="+mn-ea"/>
              </a:rPr>
              <a:t>Rejection: topic</a:t>
            </a:r>
          </a:p>
        </p:txBody>
      </p:sp>
      <p:sp>
        <p:nvSpPr>
          <p:cNvPr id="13" name="Rectangle 48"/>
          <p:cNvSpPr/>
          <p:nvPr/>
        </p:nvSpPr>
        <p:spPr>
          <a:xfrm>
            <a:off x="4968075" y="1968746"/>
            <a:ext cx="1775625" cy="583011"/>
          </a:xfrm>
          <a:prstGeom prst="rect">
            <a:avLst/>
          </a:prstGeom>
          <a:solidFill>
            <a:srgbClr val="E37222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 panose="020F0502020204030204"/>
                <a:ea typeface="+mn-ea"/>
              </a:rPr>
              <a:t>Rejection: format</a:t>
            </a:r>
          </a:p>
        </p:txBody>
      </p:sp>
      <p:cxnSp>
        <p:nvCxnSpPr>
          <p:cNvPr id="14" name="Elbow Connector 50"/>
          <p:cNvCxnSpPr/>
          <p:nvPr/>
        </p:nvCxnSpPr>
        <p:spPr>
          <a:xfrm flipV="1">
            <a:off x="3662995" y="1357178"/>
            <a:ext cx="1315716" cy="98092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" name="Elbow Connector 53"/>
          <p:cNvCxnSpPr/>
          <p:nvPr/>
        </p:nvCxnSpPr>
        <p:spPr>
          <a:xfrm flipV="1">
            <a:off x="3662995" y="2209666"/>
            <a:ext cx="1315716" cy="128432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Rectangle 59"/>
          <p:cNvSpPr/>
          <p:nvPr/>
        </p:nvSpPr>
        <p:spPr>
          <a:xfrm>
            <a:off x="6609570" y="2764136"/>
            <a:ext cx="1643062" cy="467709"/>
          </a:xfrm>
          <a:prstGeom prst="rect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 panose="020F0502020204030204"/>
                <a:ea typeface="+mn-ea"/>
              </a:rPr>
              <a:t>Accept</a:t>
            </a:r>
          </a:p>
        </p:txBody>
      </p:sp>
      <p:cxnSp>
        <p:nvCxnSpPr>
          <p:cNvPr id="17" name="Elbow Connector 61"/>
          <p:cNvCxnSpPr>
            <a:stCxn id="10" idx="3"/>
          </p:cNvCxnSpPr>
          <p:nvPr/>
        </p:nvCxnSpPr>
        <p:spPr>
          <a:xfrm flipV="1">
            <a:off x="4511351" y="2973841"/>
            <a:ext cx="2049941" cy="1655079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Rectangle 66"/>
          <p:cNvSpPr/>
          <p:nvPr/>
        </p:nvSpPr>
        <p:spPr>
          <a:xfrm>
            <a:off x="6609570" y="3555613"/>
            <a:ext cx="1643062" cy="467709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 panose="020F0502020204030204"/>
                <a:ea typeface="+mn-ea"/>
              </a:rPr>
              <a:t>Revise</a:t>
            </a:r>
          </a:p>
        </p:txBody>
      </p:sp>
      <p:sp>
        <p:nvSpPr>
          <p:cNvPr id="19" name="Rectangle 67"/>
          <p:cNvSpPr/>
          <p:nvPr/>
        </p:nvSpPr>
        <p:spPr>
          <a:xfrm>
            <a:off x="6609570" y="4322130"/>
            <a:ext cx="1643062" cy="468836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 panose="020F0502020204030204"/>
                <a:ea typeface="+mn-ea"/>
              </a:rPr>
              <a:t>Reject</a:t>
            </a:r>
          </a:p>
        </p:txBody>
      </p:sp>
      <p:cxnSp>
        <p:nvCxnSpPr>
          <p:cNvPr id="20" name="Elbow Connector 68"/>
          <p:cNvCxnSpPr/>
          <p:nvPr/>
        </p:nvCxnSpPr>
        <p:spPr>
          <a:xfrm flipV="1">
            <a:off x="4511350" y="3826504"/>
            <a:ext cx="2049941" cy="83389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Elbow Connector 71"/>
          <p:cNvCxnSpPr>
            <a:stCxn id="10" idx="3"/>
          </p:cNvCxnSpPr>
          <p:nvPr/>
        </p:nvCxnSpPr>
        <p:spPr>
          <a:xfrm>
            <a:off x="4511351" y="4628920"/>
            <a:ext cx="2049941" cy="1270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48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88707" y="343162"/>
            <a:ext cx="259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全球会议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450307" y="870062"/>
            <a:ext cx="64697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latin typeface="Verdana" panose="020B0604030504040204" pitchFamily="34" charset="0"/>
              </a:rPr>
              <a:t>Now over 1,800 annual conferences in 2021</a:t>
            </a:r>
            <a:br>
              <a:rPr lang="en-US" altLang="zh-CN" sz="2000" dirty="0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Verdana" panose="020B0604030504040204" pitchFamily="34" charset="0"/>
              </a:rPr>
              <a:t>Over 3 million total papers in all in IEEE </a:t>
            </a:r>
            <a:r>
              <a:rPr lang="en-US" altLang="zh-CN" sz="2000" i="1" dirty="0" err="1">
                <a:solidFill>
                  <a:schemeClr val="tx2"/>
                </a:solidFill>
                <a:latin typeface="Verdana" panose="020B0604030504040204" pitchFamily="34" charset="0"/>
              </a:rPr>
              <a:t>Xplore</a:t>
            </a:r>
            <a:endParaRPr lang="en-US" altLang="zh-CN" sz="2000" i="1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6" name="Chart 18"/>
          <p:cNvGraphicFramePr/>
          <p:nvPr/>
        </p:nvGraphicFramePr>
        <p:xfrm>
          <a:off x="1450307" y="1641624"/>
          <a:ext cx="6155799" cy="2600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r:id="rId4" imgW="8382000" imgH="4547870" progId="Excel.Chart.8">
                  <p:embed/>
                </p:oleObj>
              </mc:Choice>
              <mc:Fallback>
                <p:oleObj r:id="rId4" imgW="8382000" imgH="4547870" progId="Excel.Chart.8">
                  <p:embed/>
                  <p:pic>
                    <p:nvPicPr>
                      <p:cNvPr id="0" name="Char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307" y="1641624"/>
                        <a:ext cx="6155799" cy="26001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88707" y="4456439"/>
            <a:ext cx="3121839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hlinkClick r:id="rId6"/>
              </a:rPr>
              <a:t>www.ieee.org/conferences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49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290" y="338005"/>
            <a:ext cx="259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19" y="1468438"/>
            <a:ext cx="5151281" cy="16950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2296"/>
          <a:stretch>
            <a:fillRect/>
          </a:stretch>
        </p:blipFill>
        <p:spPr>
          <a:xfrm>
            <a:off x="730731" y="1094347"/>
            <a:ext cx="7118029" cy="34689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2494"/>
          <a:stretch>
            <a:fillRect/>
          </a:stretch>
        </p:blipFill>
        <p:spPr>
          <a:xfrm>
            <a:off x="730731" y="1061270"/>
            <a:ext cx="7118029" cy="35927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31" y="907264"/>
            <a:ext cx="7118029" cy="3975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72181" y="4642475"/>
            <a:ext cx="486659" cy="273844"/>
          </a:xfrm>
        </p:spPr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181" y="345392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的成立</a:t>
            </a:r>
          </a:p>
        </p:txBody>
      </p:sp>
      <p:pic>
        <p:nvPicPr>
          <p:cNvPr id="5" name="Picture 20" descr="timelin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163" y="1349839"/>
            <a:ext cx="82438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359377" y="1275227"/>
            <a:ext cx="941387" cy="392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288" rIns="0" bIns="18288">
            <a:spAutoFit/>
          </a:bodyPr>
          <a:lstStyle>
            <a:defPPr>
              <a:defRPr lang="en-US"/>
            </a:defPPr>
            <a:lvl1pPr algn="ctr" eaLnBrk="1" hangingPunct="1">
              <a:defRPr sz="2300" b="1">
                <a:solidFill>
                  <a:schemeClr val="accent1"/>
                </a:solidFill>
                <a:ea typeface="MS PGothic" panose="020B0600070205080204" pitchFamily="34" charset="-128"/>
              </a:defRPr>
            </a:lvl1pPr>
            <a:lvl2pPr marL="742950" indent="-285750">
              <a:defRPr>
                <a:ea typeface="MS PGothic" panose="020B0600070205080204" pitchFamily="34" charset="-128"/>
              </a:defRPr>
            </a:lvl2pPr>
            <a:lvl3pPr marL="1143000" indent="-228600">
              <a:defRPr>
                <a:ea typeface="MS PGothic" panose="020B0600070205080204" pitchFamily="34" charset="-128"/>
              </a:defRPr>
            </a:lvl3pPr>
            <a:lvl4pPr marL="1600200" indent="-228600">
              <a:defRPr>
                <a:ea typeface="MS PGothic" panose="020B0600070205080204" pitchFamily="34" charset="-128"/>
              </a:defRPr>
            </a:lvl4pPr>
            <a:lvl5pPr marL="2057400" indent="-228600">
              <a:defRPr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FFC000"/>
                </a:solidFill>
              </a:rPr>
              <a:t>1884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3021613" y="1275227"/>
            <a:ext cx="941388" cy="392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288" rIns="0" bIns="1828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2300" b="1" dirty="0">
                <a:solidFill>
                  <a:srgbClr val="6B1F73"/>
                </a:solidFill>
                <a:latin typeface="+mn-lt"/>
              </a:rPr>
              <a:t>1912</a:t>
            </a: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5356827" y="1275227"/>
            <a:ext cx="941387" cy="392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288" rIns="0" bIns="18288">
            <a:spAutoFit/>
          </a:bodyPr>
          <a:lstStyle>
            <a:defPPr>
              <a:defRPr lang="en-US"/>
            </a:defPPr>
            <a:lvl1pPr algn="ctr" eaLnBrk="1" hangingPunct="1">
              <a:defRPr sz="2300" b="1">
                <a:solidFill>
                  <a:schemeClr val="accent1"/>
                </a:solidFill>
                <a:ea typeface="MS PGothic" panose="020B0600070205080204" pitchFamily="34" charset="-128"/>
              </a:defRPr>
            </a:lvl1pPr>
            <a:lvl2pPr marL="742950" indent="-285750">
              <a:defRPr>
                <a:ea typeface="MS PGothic" panose="020B0600070205080204" pitchFamily="34" charset="-128"/>
              </a:defRPr>
            </a:lvl2pPr>
            <a:lvl3pPr marL="1143000" indent="-228600">
              <a:defRPr>
                <a:ea typeface="MS PGothic" panose="020B0600070205080204" pitchFamily="34" charset="-128"/>
              </a:defRPr>
            </a:lvl3pPr>
            <a:lvl4pPr marL="1600200" indent="-228600">
              <a:defRPr>
                <a:ea typeface="MS PGothic" panose="020B0600070205080204" pitchFamily="34" charset="-128"/>
              </a:defRPr>
            </a:lvl4pPr>
            <a:lvl5pPr marL="2057400" indent="-228600">
              <a:defRPr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6B1F73"/>
                </a:solidFill>
              </a:rPr>
              <a:t>1963</a:t>
            </a:r>
          </a:p>
        </p:txBody>
      </p:sp>
      <p:pic>
        <p:nvPicPr>
          <p:cNvPr id="9" name="Picture 18" descr="aie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862" y="1799790"/>
            <a:ext cx="1355124" cy="134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-269179" y="3464831"/>
            <a:ext cx="2376566" cy="8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50"/>
              </a:spcAft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AIEE</a:t>
            </a:r>
          </a:p>
          <a:p>
            <a:pPr algn="ctr" eaLnBrk="1" hangingPunct="1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American Institute </a:t>
            </a:r>
            <a:b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Electrical Engineers</a:t>
            </a:r>
          </a:p>
          <a:p>
            <a:pPr algn="ctr" eaLnBrk="1" hangingPunct="1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美国电气工程师学会</a:t>
            </a:r>
          </a:p>
        </p:txBody>
      </p:sp>
      <p:pic>
        <p:nvPicPr>
          <p:cNvPr id="11" name="Picture 17" descr="ir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8082" y="1835053"/>
            <a:ext cx="1828016" cy="130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2832978" y="3465204"/>
            <a:ext cx="186848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50"/>
              </a:spcAft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IRE</a:t>
            </a:r>
          </a:p>
          <a:p>
            <a:pPr algn="ctr" eaLnBrk="1" hangingPunct="1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Institute of Radio</a:t>
            </a:r>
            <a:b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Engineers</a:t>
            </a:r>
          </a:p>
          <a:p>
            <a:pPr algn="ctr" eaLnBrk="1" hangingPunct="1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无线电工程师学会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62570" y="2135232"/>
            <a:ext cx="65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+</a:t>
            </a:r>
            <a:endParaRPr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794594" y="2135232"/>
            <a:ext cx="65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=</a:t>
            </a:r>
            <a:endParaRPr lang="zh-CN" altLang="en-US" sz="4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933845" y="3512342"/>
            <a:ext cx="2949024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IEEE</a:t>
            </a:r>
          </a:p>
          <a:p>
            <a:pPr algn="ctr"/>
            <a:r>
              <a:rPr lang="en-US" altLang="zh-CN" sz="1100" b="1" dirty="0"/>
              <a:t>The </a:t>
            </a:r>
            <a:r>
              <a:rPr lang="en-US" altLang="zh-CN" sz="1100" b="1" dirty="0">
                <a:solidFill>
                  <a:schemeClr val="accent1"/>
                </a:solidFill>
              </a:rPr>
              <a:t>I</a:t>
            </a:r>
            <a:r>
              <a:rPr lang="en-US" altLang="zh-CN" sz="1100" b="1" dirty="0"/>
              <a:t>nstitute of </a:t>
            </a:r>
            <a:r>
              <a:rPr lang="en-US" altLang="zh-CN" sz="1100" b="1" dirty="0">
                <a:solidFill>
                  <a:schemeClr val="accent1"/>
                </a:solidFill>
              </a:rPr>
              <a:t>E</a:t>
            </a:r>
            <a:r>
              <a:rPr lang="en-US" altLang="zh-CN" sz="1100" b="1" dirty="0"/>
              <a:t>lectrical and </a:t>
            </a:r>
            <a:r>
              <a:rPr lang="en-US" altLang="zh-CN" sz="1100" b="1" dirty="0">
                <a:solidFill>
                  <a:schemeClr val="accent1"/>
                </a:solidFill>
              </a:rPr>
              <a:t>E</a:t>
            </a:r>
            <a:r>
              <a:rPr lang="en-US" altLang="zh-CN" sz="1100" b="1" dirty="0"/>
              <a:t>lectronic </a:t>
            </a:r>
            <a:r>
              <a:rPr lang="en-US" altLang="zh-CN" sz="1100" b="1" dirty="0">
                <a:solidFill>
                  <a:schemeClr val="accent1"/>
                </a:solidFill>
              </a:rPr>
              <a:t>E</a:t>
            </a:r>
            <a:r>
              <a:rPr lang="en-US" altLang="zh-CN" sz="1100" b="1" dirty="0"/>
              <a:t>ngineers </a:t>
            </a:r>
          </a:p>
          <a:p>
            <a:pPr algn="ctr"/>
            <a:r>
              <a:rPr lang="zh-CN" altLang="en-US" sz="1100" b="1" dirty="0"/>
              <a:t>电气电子工程师学会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44"/>
          <a:stretch>
            <a:fillRect/>
          </a:stretch>
        </p:blipFill>
        <p:spPr>
          <a:xfrm>
            <a:off x="6023566" y="2135232"/>
            <a:ext cx="2577150" cy="8030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50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990" y="521796"/>
            <a:ext cx="5318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查找即将召开的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3" y="1443037"/>
            <a:ext cx="5322568" cy="20468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-1" b="21587"/>
          <a:stretch>
            <a:fillRect/>
          </a:stretch>
        </p:blipFill>
        <p:spPr>
          <a:xfrm>
            <a:off x="1484313" y="1443037"/>
            <a:ext cx="5322568" cy="2886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0" y="1443037"/>
            <a:ext cx="7629810" cy="2806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51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3690" y="521796"/>
            <a:ext cx="6220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en-US" altLang="zh-CN" sz="2800" b="1" i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Publication Recommender</a:t>
            </a:r>
            <a:r>
              <a:rPr lang="en-US" altLang="zh-CN" sz="2800" b="1" i="1" baseline="30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™</a:t>
            </a:r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6B1F73"/>
              </a:solidFill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861951" y="4477034"/>
            <a:ext cx="4945249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hlinkClick r:id="rId3"/>
              </a:rPr>
              <a:t>http://publication-recommender.ieee.org/home</a:t>
            </a:r>
            <a:r>
              <a:rPr lang="en-US" altLang="zh-CN" sz="1800" dirty="0"/>
              <a:t> 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537" y="1227587"/>
            <a:ext cx="5110163" cy="3066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951" y="1227587"/>
            <a:ext cx="5516997" cy="3066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52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5" name="Title 5"/>
          <p:cNvSpPr txBox="1"/>
          <p:nvPr/>
        </p:nvSpPr>
        <p:spPr>
          <a:xfrm>
            <a:off x="434691" y="517927"/>
            <a:ext cx="5664552" cy="6683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在科研全流程如何提升研究可见度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42609" y="1197022"/>
            <a:ext cx="7330888" cy="308737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清晰简洁的标题，突出读者可能的兴趣点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精准、标准化的关键词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建立自己的学术档案（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Xplore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作者页面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ORCID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将论文提交给有影响力的学术机构发表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参加学术会议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研讨会展示研究成果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多途径推广学术成果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形式发表研究成果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分享研究相关代码、数据等相关材料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53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3052" y="5026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</a:p>
        </p:txBody>
      </p:sp>
      <p:sp>
        <p:nvSpPr>
          <p:cNvPr id="5" name="内容占位符 4"/>
          <p:cNvSpPr txBox="1">
            <a:spLocks noChangeArrowheads="1"/>
          </p:cNvSpPr>
          <p:nvPr/>
        </p:nvSpPr>
        <p:spPr bwMode="auto">
          <a:xfrm>
            <a:off x="282290" y="1498600"/>
            <a:ext cx="8633110" cy="30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None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Authorship (and Acknowledgements) 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著作权 （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致谢）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Multiple Authors 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多位作者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Plagiarism 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剽窃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抄袭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Reuse of Published Materials 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已出版资料的再使用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Duplicate Submission 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一稿多投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Fabrication or Falsification 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捏造 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伪造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54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2675" y="503094"/>
            <a:ext cx="1446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Recap</a:t>
            </a:r>
            <a:r>
              <a:rPr lang="zh-CN" altLang="en-US" sz="2800" b="1" dirty="0">
                <a:solidFill>
                  <a:srgbClr val="6B1F7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sz="2800" b="1" dirty="0">
              <a:solidFill>
                <a:srgbClr val="6B1F73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1213539"/>
            <a:ext cx="7786688" cy="28213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4" y="1634710"/>
            <a:ext cx="7619923" cy="728419"/>
          </a:xfrm>
        </p:spPr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活动介绍，助力科研与职业发展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55</a:t>
            </a:fld>
            <a:endParaRPr lang="en-US">
              <a:solidFill>
                <a:srgbClr val="6B1F73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56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5" name="Title 5"/>
          <p:cNvSpPr txBox="1"/>
          <p:nvPr/>
        </p:nvSpPr>
        <p:spPr>
          <a:xfrm>
            <a:off x="282291" y="365527"/>
            <a:ext cx="3467100" cy="6683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中国地区学生分会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0"/>
          <p:cNvSpPr>
            <a:spLocks noChangeArrowheads="1"/>
          </p:cNvSpPr>
          <p:nvPr/>
        </p:nvSpPr>
        <p:spPr bwMode="auto">
          <a:xfrm>
            <a:off x="170261" y="1033865"/>
            <a:ext cx="720844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000"/>
              </a:spcBef>
              <a:buBlip>
                <a:blip r:embed="rId2"/>
              </a:buBlip>
              <a:defRPr sz="22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SzPct val="100000"/>
              <a:buBlip>
                <a:blip r:embed="rId3"/>
              </a:buBlip>
              <a:defRPr sz="24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目前中国的学生会员已经超过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人；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通过学生分会通过开展特定的项目、活动，开拓青少年的科学眼界，培养其工程素养；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迄今为止，中国学生分会的数目已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多个；</a:t>
            </a: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河北大学学生分会</a:t>
            </a: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中国科学院研究生院学生分会</a:t>
            </a: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清华大学学生分会</a:t>
            </a: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哈尔滨工业大学深圳研究生院学生分会</a:t>
            </a: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北京邮电大学学生分会</a:t>
            </a: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北京交通大学学生分会</a:t>
            </a: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北京大学学生分会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北京工业大学学生分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北京理工大学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北京大学深圳研究生院学生分会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北京航天航空大学学生分会</a:t>
            </a: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重庆大学学生分会</a:t>
            </a: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电子科技大学学生分会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华南理工大学学生分会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中山大学学生分会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0"/>
              </a:spcBef>
              <a:buClr>
                <a:srgbClr val="595959"/>
              </a:buClr>
              <a:buSzTx/>
              <a:buFontTx/>
              <a:buChar char="–"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49391" y="4500155"/>
            <a:ext cx="41881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info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rmation</a:t>
            </a:r>
            <a:r>
              <a:rPr lang="en-US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IEEE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中国学生分会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– IEEE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中国</a:t>
            </a:r>
            <a:endParaRPr lang="en-US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57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Title 5"/>
          <p:cNvSpPr txBox="1"/>
          <p:nvPr/>
        </p:nvSpPr>
        <p:spPr>
          <a:xfrm>
            <a:off x="409290" y="360249"/>
            <a:ext cx="1952910" cy="6683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相关活动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8865" y="1093560"/>
            <a:ext cx="2978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技术讲座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社交活动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08735" y="1074431"/>
            <a:ext cx="2261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公司参观</a:t>
            </a:r>
          </a:p>
        </p:txBody>
      </p:sp>
      <p:sp>
        <p:nvSpPr>
          <p:cNvPr id="7" name="Rectangle 3"/>
          <p:cNvSpPr txBox="1"/>
          <p:nvPr/>
        </p:nvSpPr>
        <p:spPr bwMode="auto">
          <a:xfrm>
            <a:off x="4437629" y="1547370"/>
            <a:ext cx="2204752" cy="310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中兴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法国电信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中关村软件园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腾迅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大疆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595959"/>
              </a:buClr>
              <a:buFontTx/>
              <a:buNone/>
            </a:pP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595959"/>
              </a:buClr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944">
            <a:off x="677333" y="1508440"/>
            <a:ext cx="2567080" cy="181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4154"/>
          <a:stretch>
            <a:fillRect/>
          </a:stretch>
        </p:blipFill>
        <p:spPr>
          <a:xfrm>
            <a:off x="736040" y="3230207"/>
            <a:ext cx="2426261" cy="1577782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51" y="1693028"/>
            <a:ext cx="2101811" cy="144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DSC_0053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52" y="3136978"/>
            <a:ext cx="2101810" cy="140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58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Title 5"/>
          <p:cNvSpPr txBox="1"/>
          <p:nvPr/>
        </p:nvSpPr>
        <p:spPr>
          <a:xfrm>
            <a:off x="409290" y="360249"/>
            <a:ext cx="1952910" cy="6683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国际竞赛</a:t>
            </a:r>
            <a:endParaRPr lang="en-US" altLang="zh-CN" sz="2800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886" y="907864"/>
            <a:ext cx="6445435" cy="421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ts val="2000"/>
              </a:spcBef>
              <a:buBlip>
                <a:blip r:embed="rId2"/>
              </a:buBlip>
              <a:defRPr sz="22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SzPct val="100000"/>
              <a:buBlip>
                <a:blip r:embed="rId3"/>
              </a:buBlip>
              <a:defRPr sz="24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>
                <a:solidFill>
                  <a:schemeClr val="bg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en-US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Xtreme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Programming Challenge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013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Worldwide, 24-hour programming challenge for IEEE Student and Graduate Student Members</a:t>
            </a:r>
          </a:p>
          <a:p>
            <a:pPr marL="108013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Teams are advised and proctored by an IEEE Member, compete in 24-hour time span to solve a set of programming challenges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Formula Hybrid </a:t>
            </a:r>
          </a:p>
          <a:p>
            <a:pPr marL="108013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Competition founded by Thayer School of Engineering at Dartmouth</a:t>
            </a:r>
          </a:p>
          <a:p>
            <a:pPr marL="108013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Held at New Hampshire Motor Speedway</a:t>
            </a:r>
          </a:p>
          <a:p>
            <a:pPr marL="108013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to undergraduates and graduates</a:t>
            </a:r>
          </a:p>
          <a:p>
            <a:pPr marL="108013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 and compete with an electric or hybrid racecar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071" y="907864"/>
            <a:ext cx="2082428" cy="93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009-texa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20" y="1974227"/>
            <a:ext cx="2543601" cy="111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17085" r="15054" b="59735"/>
          <a:stretch>
            <a:fillRect/>
          </a:stretch>
        </p:blipFill>
        <p:spPr>
          <a:xfrm>
            <a:off x="6284120" y="3217147"/>
            <a:ext cx="2859880" cy="750769"/>
          </a:xfrm>
          <a:prstGeom prst="rect">
            <a:avLst/>
          </a:prstGeom>
          <a:ln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59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Title 5"/>
          <p:cNvSpPr txBox="1"/>
          <p:nvPr/>
        </p:nvSpPr>
        <p:spPr>
          <a:xfrm>
            <a:off x="409290" y="360249"/>
            <a:ext cx="1952910" cy="6683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90" y="1028587"/>
            <a:ext cx="4182509" cy="3362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38" y="603425"/>
            <a:ext cx="4013606" cy="3787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6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5889" y="308828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组织情况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black">
          <a:xfrm>
            <a:off x="768949" y="1043733"/>
            <a:ext cx="7225516" cy="104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Ctr="1"/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非营利组织，全球最大的技术行业学会，成员遍布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多个国家地区，会员超过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63" y="1723834"/>
            <a:ext cx="6219971" cy="293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>
            <a:spLocks noChangeArrowheads="1"/>
          </p:cNvSpPr>
          <p:nvPr/>
        </p:nvSpPr>
        <p:spPr bwMode="auto">
          <a:xfrm>
            <a:off x="4816630" y="2434379"/>
            <a:ext cx="1592511" cy="655079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Verdana" panose="020B060403050404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5908" y="3501812"/>
            <a:ext cx="2750428" cy="1300782"/>
          </a:xfrm>
          <a:prstGeom prst="roundRect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多个地方分会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多个专业委员会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多个国家的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en-US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多个学生分会</a:t>
            </a:r>
            <a:endParaRPr lang="en-US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60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88920" y="1743530"/>
            <a:ext cx="2425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6000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61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58267" y="473447"/>
            <a:ext cx="7524151" cy="16180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欢迎关注！</a:t>
            </a:r>
            <a:br>
              <a:rPr lang="en-US" altLang="zh-CN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 ：                                </a:t>
            </a:r>
            <a:r>
              <a:rPr lang="en-US" altLang="zh-CN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QQ</a:t>
            </a:r>
            <a:r>
              <a:rPr lang="zh-CN" altLang="en-US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交流群：</a:t>
            </a:r>
            <a:br>
              <a:rPr lang="en-US" altLang="zh-CN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en-US" altLang="zh-CN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Xplore</a:t>
            </a:r>
            <a:r>
              <a:rPr lang="zh-CN" altLang="en-US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微服务”                     </a:t>
            </a:r>
            <a:r>
              <a:rPr lang="en-US" altLang="zh-CN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162695505</a:t>
            </a:r>
            <a:br>
              <a:rPr lang="en-US" altLang="zh-CN" sz="20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2000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08" y="1908393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0354" y="1889519"/>
            <a:ext cx="1763141" cy="17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9"/>
          <p:cNvCxnSpPr>
            <a:cxnSpLocks noChangeShapeType="1"/>
          </p:cNvCxnSpPr>
          <p:nvPr/>
        </p:nvCxnSpPr>
        <p:spPr bwMode="auto">
          <a:xfrm rot="10800000">
            <a:off x="967036" y="1679794"/>
            <a:ext cx="8839200" cy="4572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cxnSp>
      <p:sp>
        <p:nvSpPr>
          <p:cNvPr id="8" name="文本框 7"/>
          <p:cNvSpPr txBox="1"/>
          <p:nvPr/>
        </p:nvSpPr>
        <p:spPr>
          <a:xfrm>
            <a:off x="1237680" y="4219173"/>
            <a:ext cx="3137847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err="1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iGroup</a:t>
            </a:r>
            <a:r>
              <a:rPr lang="zh-CN" altLang="en-US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中国 </a:t>
            </a:r>
            <a:r>
              <a:rPr lang="en-US" altLang="zh-CN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IEEE</a:t>
            </a:r>
            <a:r>
              <a:rPr lang="zh-CN" altLang="en-US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数据库团队</a:t>
            </a:r>
            <a:br>
              <a:rPr lang="en-US" altLang="zh-CN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hlinkClick r:id="rId4"/>
              </a:rPr>
              <a:t>iel@igroup.com.cn</a:t>
            </a:r>
            <a:endParaRPr lang="zh-CN" altLang="en-US" b="1" dirty="0">
              <a:solidFill>
                <a:srgbClr val="6B1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62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4537" y="2162473"/>
            <a:ext cx="4968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54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5400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33" y="4405109"/>
            <a:ext cx="924312" cy="3715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7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440307" y="221885"/>
            <a:ext cx="4195487" cy="46265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Aerospace and Electronic Systems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Antennas and Propagation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Broadcast Technology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Circuits and Systems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Communications Society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Computational Intelligence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Computer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Consumer Electronics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Control Systems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Dielectrics and Electrical Insulation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Education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Electron Devices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Electronics Packaging Society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Electromagnetic Compatibility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Engineering in Medicine and Biology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Geoscience and Remote Sensing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Industrial Electronics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Industry Applications Society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Information Theory Society</a:t>
            </a:r>
          </a:p>
          <a:p>
            <a:pPr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Instrumentation and Measurement 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Society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br>
              <a:rPr lang="en-US" altLang="zh-CN" sz="1200" dirty="0"/>
            </a:br>
            <a:endParaRPr lang="zh-CN" altLang="en-US" sz="1200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628956" y="226927"/>
            <a:ext cx="4323658" cy="463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Intelligent Transportation Systems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Magnetics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Microwave Theory and Techniques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Nuclear and Plasma Sciences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Oceanic Engineering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Photonics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Power Electronics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Power &amp; Energy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Product Safety Engineering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Professional Communication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Reliability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Robotics and Automation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Signal Processing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Society on Social Implications of Technology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Solid-State Circuits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Systems, Man, and Cybernetics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Technology and Engineering Management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Ultrasonics, Ferroelectrics, and Frequency Control Society</a:t>
            </a:r>
          </a:p>
          <a:p>
            <a:pPr>
              <a:lnSpc>
                <a:spcPct val="100000"/>
              </a:lnSpc>
              <a:buClr>
                <a:srgbClr val="808080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Vehicular Technology Society</a:t>
            </a:r>
          </a:p>
        </p:txBody>
      </p:sp>
      <p:sp>
        <p:nvSpPr>
          <p:cNvPr id="7" name="圆角矩形 7"/>
          <p:cNvSpPr/>
          <p:nvPr/>
        </p:nvSpPr>
        <p:spPr bwMode="auto">
          <a:xfrm>
            <a:off x="2164911" y="1732568"/>
            <a:ext cx="5309420" cy="1503031"/>
          </a:xfrm>
          <a:prstGeom prst="roundRect">
            <a:avLst/>
          </a:prstGeom>
          <a:ln>
            <a:solidFill>
              <a:srgbClr val="6B1F7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24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8" name="标题 3"/>
          <p:cNvSpPr txBox="1">
            <a:spLocks noChangeArrowheads="1"/>
          </p:cNvSpPr>
          <p:nvPr/>
        </p:nvSpPr>
        <p:spPr bwMode="auto">
          <a:xfrm>
            <a:off x="2422364" y="1862974"/>
            <a:ext cx="5257800" cy="124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个专业协会</a:t>
            </a:r>
          </a:p>
        </p:txBody>
      </p:sp>
      <p:sp>
        <p:nvSpPr>
          <p:cNvPr id="9" name="标题 3"/>
          <p:cNvSpPr txBox="1"/>
          <p:nvPr/>
        </p:nvSpPr>
        <p:spPr bwMode="auto">
          <a:xfrm>
            <a:off x="3975022" y="2497679"/>
            <a:ext cx="4724400" cy="124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sz="3600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Societies</a:t>
            </a:r>
            <a:endParaRPr lang="zh-CN" altLang="en-US" sz="3600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8</a:t>
            </a:fld>
            <a:endParaRPr lang="en-US" dirty="0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889" y="308828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36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涵盖各个科技领域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82789" y="955159"/>
            <a:ext cx="8153400" cy="4161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than just electrical engineering &amp; computer science</a:t>
            </a:r>
            <a:br>
              <a:rPr lang="en-US" altLang="zh-CN" sz="20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2000" dirty="0">
              <a:solidFill>
                <a:srgbClr val="A500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1363382" y="1391602"/>
            <a:ext cx="2467372" cy="263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Aerospace &amp; Defense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Automotive Engineering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Biomedical Engineering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Biometrics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Circuits &amp; Systems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Cloud Computing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Communications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Computer Software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Electronics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Energy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Engineering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Imaging</a:t>
            </a: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4715334" y="1044001"/>
            <a:ext cx="2939037" cy="297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Information Technology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Medical Devices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Nanotechnology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Optics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Petroleum &amp; Gas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Power Electronics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Power Systems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Robotics &amp; Automation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Semiconductors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Smart Grid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Wireless Broadband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 more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7"/>
          <a:stretch>
            <a:fillRect/>
          </a:stretch>
        </p:blipFill>
        <p:spPr bwMode="auto">
          <a:xfrm>
            <a:off x="6454035" y="4038930"/>
            <a:ext cx="766152" cy="91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3" y="4017123"/>
            <a:ext cx="821727" cy="91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56"/>
          <a:stretch>
            <a:fillRect/>
          </a:stretch>
        </p:blipFill>
        <p:spPr bwMode="auto">
          <a:xfrm>
            <a:off x="4331794" y="4027934"/>
            <a:ext cx="724867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91" y="4017123"/>
            <a:ext cx="753449" cy="92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>
            <a:fillRect/>
          </a:stretch>
        </p:blipFill>
        <p:spPr bwMode="auto">
          <a:xfrm>
            <a:off x="5331015" y="4026169"/>
            <a:ext cx="807437" cy="92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825" y="4027934"/>
            <a:ext cx="851897" cy="91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灯片编号占位符 15"/>
          <p:cNvSpPr txBox="1"/>
          <p:nvPr/>
        </p:nvSpPr>
        <p:spPr>
          <a:xfrm>
            <a:off x="245175" y="4780985"/>
            <a:ext cx="529935" cy="1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81C37B6-5988-4CAE-924C-7DDB6EF16A7B}" type="slidenum">
              <a:rPr lang="en-US" altLang="zh-CN" sz="1000" smtClean="0">
                <a:solidFill>
                  <a:schemeClr val="bg1"/>
                </a:solidFill>
              </a:rPr>
              <a:t>8</a:t>
            </a:fld>
            <a:endParaRPr lang="en-US" altLang="zh-CN" sz="1400"/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978089" y="1534251"/>
            <a:ext cx="7162800" cy="2414084"/>
            <a:chOff x="1143000" y="2667001"/>
            <a:chExt cx="7162800" cy="2413374"/>
          </a:xfrm>
        </p:grpSpPr>
        <p:sp>
          <p:nvSpPr>
            <p:cNvPr id="16" name="圆角矩形 15"/>
            <p:cNvSpPr/>
            <p:nvPr/>
          </p:nvSpPr>
          <p:spPr>
            <a:xfrm>
              <a:off x="1143000" y="2667001"/>
              <a:ext cx="7162800" cy="2104406"/>
            </a:xfrm>
            <a:prstGeom prst="roundRect">
              <a:avLst/>
            </a:prstGeom>
            <a:solidFill>
              <a:schemeClr val="lt1">
                <a:alpha val="91000"/>
              </a:schemeClr>
            </a:solidFill>
            <a:ln>
              <a:solidFill>
                <a:srgbClr val="6B1F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eaLnBrk="1" hangingPunct="1">
                <a:lnSpc>
                  <a:spcPct val="90000"/>
                </a:lnSpc>
                <a:spcBef>
                  <a:spcPct val="75000"/>
                </a:spcBef>
                <a:defRPr/>
              </a:pP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90000"/>
                </a:lnSpc>
                <a:spcBef>
                  <a:spcPct val="75000"/>
                </a:spcBef>
                <a:defRPr/>
              </a:pP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90000"/>
                </a:lnSpc>
                <a:spcBef>
                  <a:spcPct val="75000"/>
                </a:spcBef>
                <a:defRPr/>
              </a:pP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2"/>
            <p:cNvSpPr>
              <a:spLocks noChangeArrowheads="1"/>
            </p:cNvSpPr>
            <p:nvPr/>
          </p:nvSpPr>
          <p:spPr bwMode="auto">
            <a:xfrm>
              <a:off x="1600200" y="3048000"/>
              <a:ext cx="6324600" cy="141961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Clr>
                  <a:schemeClr val="bg2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chemeClr val="bg2"/>
                </a:buClr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lnSpc>
                  <a:spcPct val="110000"/>
                </a:lnSpc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lnSpc>
                  <a:spcPct val="110000"/>
                </a:lnSpc>
                <a:spcBef>
                  <a:spcPct val="20000"/>
                </a:spcBef>
                <a:buClr>
                  <a:schemeClr val="bg2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lnSpc>
                  <a:spcPct val="110000"/>
                </a:lnSpc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75000"/>
                </a:spcBef>
                <a:buClrTx/>
                <a:buSzTx/>
                <a:buFontTx/>
                <a:buNone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出版世界电气电子工程和计算机领域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90000"/>
                </a:lnSpc>
                <a:spcBef>
                  <a:spcPct val="75000"/>
                </a:spcBef>
                <a:buClrTx/>
                <a:buSzTx/>
                <a:buFontTx/>
                <a:buNone/>
              </a:pPr>
              <a:endPara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90000"/>
                </a:lnSpc>
                <a:spcBef>
                  <a:spcPct val="7500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            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的文献</a:t>
              </a:r>
            </a:p>
          </p:txBody>
        </p:sp>
        <p:pic>
          <p:nvPicPr>
            <p:cNvPr id="18" name="矩形 13"/>
            <p:cNvPicPr>
              <a:picLocks noChangeArrowheads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613" y="3556823"/>
              <a:ext cx="1625600" cy="1523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>
                <a:solidFill>
                  <a:srgbClr val="6B1F73"/>
                </a:solidFill>
              </a:rPr>
              <a:t>9</a:t>
            </a:fld>
            <a:endParaRPr lang="en-US">
              <a:solidFill>
                <a:srgbClr val="6B1F7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889" y="308828"/>
            <a:ext cx="293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en-US" altLang="zh-CN" sz="2800" b="1" dirty="0" err="1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Xplore</a:t>
            </a:r>
            <a:r>
              <a:rPr lang="zh-CN" altLang="en-US" sz="2800" b="1" dirty="0">
                <a:solidFill>
                  <a:srgbClr val="6B1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56" y="1563107"/>
            <a:ext cx="5496537" cy="18279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-171" r="-1"/>
          <a:stretch>
            <a:fillRect/>
          </a:stretch>
        </p:blipFill>
        <p:spPr>
          <a:xfrm>
            <a:off x="1868129" y="1095638"/>
            <a:ext cx="5587029" cy="3558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656" y="888476"/>
            <a:ext cx="5544285" cy="3972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DC2034E842C0FD44A47089C75B51360D" ma:contentTypeVersion="4" ma:contentTypeDescription="新建文档。" ma:contentTypeScope="" ma:versionID="992c7b4c9ddc9562faafa1cc89b711b6">
  <xsd:schema xmlns:xsd="http://www.w3.org/2001/XMLSchema" xmlns:xs="http://www.w3.org/2001/XMLSchema" xmlns:p="http://schemas.microsoft.com/office/2006/metadata/properties" xmlns:ns2="1c3a67fd-e309-436f-bc7d-294bfb03df3e" xmlns:ns3="cdf9adc3-e55c-4886-8819-030eba97bda8" targetNamespace="http://schemas.microsoft.com/office/2006/metadata/properties" ma:root="true" ma:fieldsID="2a4ac75105e5601d27daa659be3c3bc8" ns2:_="" ns3:_="">
    <xsd:import namespace="1c3a67fd-e309-436f-bc7d-294bfb03df3e"/>
    <xsd:import namespace="cdf9adc3-e55c-4886-8819-030eba97bd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a67fd-e309-436f-bc7d-294bfb03df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9adc3-e55c-4886-8819-030eba97bd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275CFA-14AF-4F1C-B6B2-07CA892C4F73}"/>
</file>

<file path=customXml/itemProps2.xml><?xml version="1.0" encoding="utf-8"?>
<ds:datastoreItem xmlns:ds="http://schemas.openxmlformats.org/officeDocument/2006/customXml" ds:itemID="{7BF7933B-3899-475B-8CB1-6904639836BA}"/>
</file>

<file path=customXml/itemProps3.xml><?xml version="1.0" encoding="utf-8"?>
<ds:datastoreItem xmlns:ds="http://schemas.openxmlformats.org/officeDocument/2006/customXml" ds:itemID="{C92A378C-86AC-48FD-98C8-B8712DF8A178}"/>
</file>

<file path=docProps/app.xml><?xml version="1.0" encoding="utf-8"?>
<Properties xmlns="http://schemas.openxmlformats.org/officeDocument/2006/extended-properties" xmlns:vt="http://schemas.openxmlformats.org/officeDocument/2006/docPropsVTypes">
  <Template>16-DCI-113_Branded_PPT_Template_B_Final_FullScreen</Template>
  <TotalTime>0</TotalTime>
  <Words>7449</Words>
  <Application>Microsoft Office PowerPoint</Application>
  <PresentationFormat>全屏显示(16:9)</PresentationFormat>
  <Paragraphs>612</Paragraphs>
  <Slides>62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3" baseType="lpstr">
      <vt:lpstr>Theme 1</vt:lpstr>
      <vt:lpstr>学术达人养成记</vt:lpstr>
      <vt:lpstr>Content</vt:lpstr>
      <vt:lpstr>IEEE与IEEE Xplore简介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高效检索科研文献及热点追踪</vt:lpstr>
      <vt:lpstr>一框式检索核心技术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IEEE出版渠道选择及投稿注意事项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IEEE活动介绍，助力科研与职业发展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卞容</cp:lastModifiedBy>
  <cp:revision>53</cp:revision>
  <dcterms:created xsi:type="dcterms:W3CDTF">2016-10-24T19:40:00Z</dcterms:created>
  <dcterms:modified xsi:type="dcterms:W3CDTF">2022-05-10T02:11:16Z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eyJoZGlkIjoiMjY2YjY2OTk1MDE5MDMzNDJhOWY4Y2MzOGUzNWQzM2UifQ==</vt:lpwstr>
  </property>
  <property fmtid="{D5CDD505-2E9C-101B-9397-08002B2CF9AE}" pid="3" name="ICV">
    <vt:lpwstr>A24626F17903476CB695BFB682A11BB8</vt:lpwstr>
  </property>
  <property fmtid="{D5CDD505-2E9C-101B-9397-08002B2CF9AE}" pid="4" name="KSOProductBuildVer">
    <vt:lpwstr>2052-11.1.0.11636</vt:lpwstr>
  </property>
  <property fmtid="{D5CDD505-2E9C-101B-9397-08002B2CF9AE}" pid="5" name="ContentTypeId">
    <vt:lpwstr>0x010100DC2034E842C0FD44A47089C75B51360D</vt:lpwstr>
  </property>
</Properties>
</file>